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  <Relationship Id="rId2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今天先看案例要解决什么问题：用站点年温度序列练习趋势诊断。封面插画只是概念氛围，真正的结果图来自 Notebook。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我们先问方向，再问速度，最后问换窗口后是否一致。这样学生不会只记住几个算法名称。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把问题翻译成空间对象、时间轴、单位和检验规则。这里的站点是空间单元，年温度是变量。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公开产品、随包真实样例和课堂合成数组必须分开。当前 Notebook 默认是合成教学数据。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每一步都留下文件证据，从数据入口到图件、CSV和解释提交，形成可追溯链。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开始计算前先看字段、时间、缺失、单位。发现异常先查输入，不要先改图标题。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Sen斜率是所有时间对斜率的中位数。它描述速度，单位换成每十年后更容易比较。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Sen与MK回答不同问题。窗口敏感性只改变时间窗口，其他数据和函数保持不变。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打开核心Notebook，从第一格运行到最后。先看QC，再看中间结果、四张图和summary.csv。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读图时先看时间、站点和单位。观察句必须明确是在本合成教学示例中。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图上正负表示方向，数值表示每十年的变化量。斜率不等于显著性。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0.05是参考线。p值小只能说明单调趋势证据更强，不能直接说明效应大小。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比较10、20、30年窗口的方向和幅度，报告时把窗口、单位和合成边界写清楚。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可以描述速度、方向和p值，但不能把合成结果写成真实气候结论，也不能下因果结论。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按现象、核对、处理三步走。标题和图不一致时查追溯表，不要只在PPT里修字。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交四张图、CSV、参数和文字解释。教师按来源、算法、图例单位和边界逐项验收。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论文用于校准方法，不代表本案复现论文研究区或数值。最后请学生写出方法、数据和推论边界的异同。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ecology_case01_station_climate_20261013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ecology_case01_station_climate_20261013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ef60be787d2293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b97b4d504e5ae862.pn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1318b5394c2cbd0f.pn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fee409ae4f0fe80.pn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6c4d32936c3494d.pn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552450" y="419100"/>
              <a:ext cx="76200" cy="6019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6934200" y="1476375"/>
            <a:ext cx="4762500" cy="2676525"/>
            <a:chOff x="6934200" y="1476375"/>
            <a:chExt cx="4762500" cy="2676525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34200" y="1476375"/>
              <a:ext cx="4762500" cy="2676525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869442" y="692468"/>
            <a:ext cx="5607558" cy="383857"/>
            <a:chOff x="869442" y="692468"/>
            <a:chExt cx="5607558" cy="383857"/>
          </a:xfrm>
        </p:grpSpPr>
        <p:sp>
          <p:nvSpPr>
            <p:cNvPr id="7" name="TextBox 7"/>
            <p:cNvSpPr txBox="1"/>
            <p:nvPr/>
          </p:nvSpPr>
          <p:spPr>
            <a:xfrm>
              <a:off x="869442" y="692468"/>
              <a:ext cx="38748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生态环境时空分析实训案例库　/　CASE 01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876300" y="1066800"/>
              <a:ext cx="5600700" cy="9525"/>
            </a:xfrm>
            <a:custGeom>
              <a:avLst/>
              <a:gdLst/>
              <a:ahLst/>
              <a:cxnLst/>
              <a:rect l="l" t="t" r="r" b="b"/>
              <a:pathLst>
                <a:path w="5600700" h="9525">
                  <a:moveTo>
                    <a:pt x="0" y="0"/>
                  </a:moveTo>
                  <a:lnTo>
                    <a:pt x="56007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857250" y="1512570"/>
            <a:ext cx="6144463" cy="2126742"/>
            <a:chOff x="857250" y="1512570"/>
            <a:chExt cx="6144463" cy="2126742"/>
          </a:xfrm>
        </p:grpSpPr>
        <p:sp>
          <p:nvSpPr>
            <p:cNvPr id="10" name="TextBox 10"/>
            <p:cNvSpPr txBox="1"/>
            <p:nvPr/>
          </p:nvSpPr>
          <p:spPr>
            <a:xfrm>
              <a:off x="857250" y="1512570"/>
              <a:ext cx="5381168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站点气候年温度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57250" y="2312670"/>
              <a:ext cx="6144463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趋势与显著性诊断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3158" y="31699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从数据准备到结果复核的课堂实训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86206" y="3950018"/>
            <a:ext cx="4886603" cy="1273683"/>
            <a:chOff x="886206" y="3950018"/>
            <a:chExt cx="4886603" cy="1273683"/>
          </a:xfrm>
        </p:grpSpPr>
        <p:sp>
          <p:nvSpPr>
            <p:cNvPr id="14" name="TextBox 14"/>
            <p:cNvSpPr txBox="1"/>
            <p:nvPr/>
          </p:nvSpPr>
          <p:spPr>
            <a:xfrm>
              <a:off x="888492" y="3950018"/>
              <a:ext cx="9678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本案做什么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6206" y="4263390"/>
              <a:ext cx="41618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1991–2020 年，8 个站点的年温度序列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6206" y="4606290"/>
              <a:ext cx="48866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演示 Sen 斜率、Mann–Kendall 与窗口敏感性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88492" y="4959668"/>
              <a:ext cx="46991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温度单位：°C　|　课堂分析：固定种子的合成教学数据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88492" y="5495925"/>
            <a:ext cx="10493883" cy="527876"/>
            <a:chOff x="888492" y="5495925"/>
            <a:chExt cx="10493883" cy="527876"/>
          </a:xfrm>
        </p:grpSpPr>
        <p:sp>
          <p:nvSpPr>
            <p:cNvPr id="19" name="Line 19"/>
            <p:cNvSpPr/>
            <p:nvPr/>
          </p:nvSpPr>
          <p:spPr>
            <a:xfrm>
              <a:off x="895350" y="5572125"/>
              <a:ext cx="10487025" cy="9525"/>
            </a:xfrm>
            <a:custGeom>
              <a:avLst/>
              <a:gdLst/>
              <a:ahLst/>
              <a:cxnLst/>
              <a:rect l="l" t="t" r="r" b="b"/>
              <a:pathLst>
                <a:path w="10487025" h="9525">
                  <a:moveTo>
                    <a:pt x="0" y="0"/>
                  </a:moveTo>
                  <a:lnTo>
                    <a:pt x="10487025" y="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933450" y="5495925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4019550" y="5495925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105650" y="5495925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10191750" y="5495925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88492" y="5759768"/>
              <a:ext cx="11777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　读懂问题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974592" y="5759768"/>
              <a:ext cx="11777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　跟做分析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060692" y="5759768"/>
              <a:ext cx="11777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　核对图表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146792" y="5759768"/>
              <a:ext cx="11777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　说明边界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29" name="TextBox 29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114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669798" y="402908"/>
            <a:ext cx="4484561" cy="846581"/>
            <a:chOff x="669798" y="402908"/>
            <a:chExt cx="4484561" cy="846581"/>
          </a:xfrm>
        </p:grpSpPr>
        <p:sp>
          <p:nvSpPr>
            <p:cNvPr id="5" name="TextBox 5"/>
            <p:cNvSpPr txBox="1"/>
            <p:nvPr/>
          </p:nvSpPr>
          <p:spPr>
            <a:xfrm>
              <a:off x="669798" y="402908"/>
              <a:ext cx="448456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本案要回答的学习问题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96468" y="926782"/>
              <a:ext cx="42371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先提出能被数据回答的问题，再选择方法。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19150" y="1482090"/>
            <a:ext cx="6280633" cy="1565910"/>
            <a:chOff x="819150" y="1482090"/>
            <a:chExt cx="6280633" cy="1565910"/>
          </a:xfrm>
        </p:grpSpPr>
        <p:sp>
          <p:nvSpPr>
            <p:cNvPr id="8" name="TextBox 8"/>
            <p:cNvSpPr txBox="1"/>
            <p:nvPr/>
          </p:nvSpPr>
          <p:spPr>
            <a:xfrm>
              <a:off x="819150" y="1482090"/>
              <a:ext cx="784433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676400" y="1657350"/>
              <a:ext cx="9525" cy="1390650"/>
            </a:xfrm>
            <a:custGeom>
              <a:avLst/>
              <a:gdLst/>
              <a:ahLst/>
              <a:cxnLst/>
              <a:rect l="l" t="t" r="r" b="b"/>
              <a:pathLst>
                <a:path w="9525" h="1390650">
                  <a:moveTo>
                    <a:pt x="0" y="0"/>
                  </a:moveTo>
                  <a:lnTo>
                    <a:pt x="0" y="139065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027301" y="1708309"/>
              <a:ext cx="248725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变化方向是什么？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29206" y="2186940"/>
              <a:ext cx="50705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个合成站点的年温度序列，整体向上、向下，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29206" y="252984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还是不同站点方向并不一致？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19150" y="3425190"/>
            <a:ext cx="5464302" cy="1565910"/>
            <a:chOff x="819150" y="3425190"/>
            <a:chExt cx="5464302" cy="1565910"/>
          </a:xfrm>
        </p:grpSpPr>
        <p:sp>
          <p:nvSpPr>
            <p:cNvPr id="14" name="TextBox 14"/>
            <p:cNvSpPr txBox="1"/>
            <p:nvPr/>
          </p:nvSpPr>
          <p:spPr>
            <a:xfrm>
              <a:off x="819150" y="3425190"/>
              <a:ext cx="784433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1676400" y="3600450"/>
              <a:ext cx="9525" cy="1390650"/>
            </a:xfrm>
            <a:custGeom>
              <a:avLst/>
              <a:gdLst/>
              <a:ahLst/>
              <a:cxnLst/>
              <a:rect l="l" t="t" r="r" b="b"/>
              <a:pathLst>
                <a:path w="9525" h="1390650">
                  <a:moveTo>
                    <a:pt x="0" y="0"/>
                  </a:moveTo>
                  <a:lnTo>
                    <a:pt x="0" y="139065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027301" y="3651409"/>
              <a:ext cx="248725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变化速度有多快？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029206" y="4130040"/>
              <a:ext cx="42542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Sen 斜率给出速度；换成 °C/10年后，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029206" y="447294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不同窗口的结果还能保持同一方向吗？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382000" y="1638300"/>
            <a:ext cx="2724150" cy="3314700"/>
            <a:chOff x="8382000" y="1638300"/>
            <a:chExt cx="2724150" cy="3314700"/>
          </a:xfrm>
        </p:grpSpPr>
        <p:sp>
          <p:nvSpPr>
            <p:cNvPr id="20" name="Rectangle 20"/>
            <p:cNvSpPr/>
            <p:nvPr/>
          </p:nvSpPr>
          <p:spPr>
            <a:xfrm>
              <a:off x="8382000" y="1638300"/>
              <a:ext cx="2724150" cy="3314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599579" y="2051071"/>
              <a:ext cx="384228" cy="330103"/>
              <a:chOff x="9599579" y="2051071"/>
              <a:chExt cx="384228" cy="330103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9791700" y="2171700"/>
                <a:ext cx="9525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6200">
                    <a:moveTo>
                      <a:pt x="0" y="0"/>
                    </a:moveTo>
                    <a:lnTo>
                      <a:pt x="0" y="7620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9599579" y="2051071"/>
                <a:ext cx="384228" cy="330103"/>
              </a:xfrm>
              <a:custGeom>
                <a:avLst/>
                <a:gdLst/>
                <a:ahLst/>
                <a:cxnLst/>
                <a:rect l="l" t="t" r="r" b="b"/>
                <a:pathLst>
                  <a:path w="384228" h="330103">
                    <a:moveTo>
                      <a:pt x="160937" y="17587"/>
                    </a:moveTo>
                    <a:lnTo>
                      <a:pt x="6517" y="275410"/>
                    </a:lnTo>
                    <a:cubicBezTo>
                      <a:pt x="40" y="286628"/>
                      <a:pt x="0" y="300440"/>
                      <a:pt x="6413" y="311695"/>
                    </a:cubicBezTo>
                    <a:cubicBezTo>
                      <a:pt x="12827" y="322950"/>
                      <a:pt x="24730" y="329957"/>
                      <a:pt x="37683" y="330103"/>
                    </a:cubicBezTo>
                    <a:lnTo>
                      <a:pt x="346560" y="330103"/>
                    </a:lnTo>
                    <a:cubicBezTo>
                      <a:pt x="359507" y="329953"/>
                      <a:pt x="371404" y="322949"/>
                      <a:pt x="377816" y="311700"/>
                    </a:cubicBezTo>
                    <a:cubicBezTo>
                      <a:pt x="384228" y="300451"/>
                      <a:pt x="384194" y="286646"/>
                      <a:pt x="377726" y="275429"/>
                    </a:cubicBezTo>
                    <a:lnTo>
                      <a:pt x="223306" y="17568"/>
                    </a:lnTo>
                    <a:cubicBezTo>
                      <a:pt x="216699" y="6662"/>
                      <a:pt x="204873" y="0"/>
                      <a:pt x="192121" y="0"/>
                    </a:cubicBezTo>
                    <a:cubicBezTo>
                      <a:pt x="179370" y="0"/>
                      <a:pt x="167544" y="6662"/>
                      <a:pt x="160937" y="17568"/>
                    </a:cubicBezTo>
                  </a:path>
                </a:pathLst>
              </a:custGeom>
              <a:noFill/>
              <a:ln w="38100">
                <a:solidFill>
                  <a:schemeClr val="accent1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791700" y="23050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9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8734806" y="2758440"/>
              <a:ext cx="12904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先记住边界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736330" y="322897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课堂图件来自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736330" y="353377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固定种子的合成序列。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736330" y="3952875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它用来练方法，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736330" y="425767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不代表真实气候结论。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31" name="TextBox 31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685800" y="1352550"/>
              <a:ext cx="10820400" cy="19050"/>
            </a:xfrm>
            <a:prstGeom prst="rect">
              <a:avLst/>
            </a:prstGeom>
            <a:solidFill>
              <a:srgbClr val="C7D2CA"/>
            </a:solidFill>
            <a:ln>
              <a:noFill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669798" y="421958"/>
            <a:ext cx="5820327" cy="846581"/>
            <a:chOff x="669798" y="421958"/>
            <a:chExt cx="5820327" cy="846581"/>
          </a:xfrm>
        </p:grpSpPr>
        <p:sp>
          <p:nvSpPr>
            <p:cNvPr id="5" name="TextBox 5"/>
            <p:cNvSpPr txBox="1"/>
            <p:nvPr/>
          </p:nvSpPr>
          <p:spPr>
            <a:xfrm>
              <a:off x="669798" y="421958"/>
              <a:ext cx="582032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从环境问题走到可计算的问题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96468" y="945832"/>
              <a:ext cx="55920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把“变暖了吗”拆成空间对象、时间轴和可复核的统计量。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91896" y="1806892"/>
            <a:ext cx="2351989" cy="1913192"/>
            <a:chOff x="691896" y="1806892"/>
            <a:chExt cx="2351989" cy="1913192"/>
          </a:xfrm>
        </p:grpSpPr>
        <p:sp>
          <p:nvSpPr>
            <p:cNvPr id="8" name="TextBox 8"/>
            <p:cNvSpPr txBox="1"/>
            <p:nvPr/>
          </p:nvSpPr>
          <p:spPr>
            <a:xfrm>
              <a:off x="697992" y="1806892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研究对象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91896" y="2125028"/>
              <a:ext cx="141362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 个站点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95706" y="260604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空间单元：站点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95706" y="2987040"/>
              <a:ext cx="1944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时间：1991–2020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95706" y="3368040"/>
              <a:ext cx="23481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变量：年温度（°C）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714750" y="2038350"/>
            <a:ext cx="7791450" cy="914400"/>
            <a:chOff x="3714750" y="2038350"/>
            <a:chExt cx="7791450" cy="914400"/>
          </a:xfrm>
        </p:grpSpPr>
        <p:sp>
          <p:nvSpPr>
            <p:cNvPr id="14" name="Rectangle 14"/>
            <p:cNvSpPr/>
            <p:nvPr/>
          </p:nvSpPr>
          <p:spPr>
            <a:xfrm>
              <a:off x="3714750" y="2038350"/>
              <a:ext cx="1962150" cy="914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996833" y="2227898"/>
              <a:ext cx="13979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年温度序列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507230" y="25784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5810250" y="2495550"/>
              <a:ext cx="781050" cy="1"/>
            </a:xfrm>
            <a:prstGeom prst="line">
              <a:avLst/>
            </a:prstGeom>
            <a:noFill/>
            <a:ln w="3810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762750" y="2038350"/>
              <a:ext cx="1962150" cy="914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149678" y="2227898"/>
              <a:ext cx="11882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Sen + MK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55230" y="25784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方法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858250" y="2495550"/>
              <a:ext cx="781050" cy="1"/>
            </a:xfrm>
            <a:prstGeom prst="line">
              <a:avLst/>
            </a:prstGeom>
            <a:noFill/>
            <a:ln w="3810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22" name="Rectangle 22"/>
            <p:cNvSpPr/>
            <p:nvPr/>
          </p:nvSpPr>
          <p:spPr>
            <a:xfrm>
              <a:off x="9810750" y="2038350"/>
              <a:ext cx="169545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000828" y="2227898"/>
              <a:ext cx="13152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斜率 / p值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469880" y="25784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714750" y="3886200"/>
            <a:ext cx="7791450" cy="1352550"/>
            <a:chOff x="3714750" y="3886200"/>
            <a:chExt cx="7791450" cy="1352550"/>
          </a:xfrm>
        </p:grpSpPr>
        <p:sp>
          <p:nvSpPr>
            <p:cNvPr id="26" name="Rectangle 26"/>
            <p:cNvSpPr/>
            <p:nvPr/>
          </p:nvSpPr>
          <p:spPr>
            <a:xfrm>
              <a:off x="3714750" y="3886200"/>
              <a:ext cx="7791450" cy="1352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4028694" y="413289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关键翻译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029456" y="4587240"/>
              <a:ext cx="525231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研究问题 → 空间对象 + 时间轴 + 单位 + 检验规则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031742" y="4959668"/>
              <a:ext cx="45571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论文只作方法对照，本案不复现论文研究区和论文数值。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31" name="TextBox 31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3335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669798" y="441008"/>
            <a:ext cx="7156094" cy="846581"/>
            <a:chOff x="669798" y="441008"/>
            <a:chExt cx="7156094" cy="846581"/>
          </a:xfrm>
        </p:grpSpPr>
        <p:sp>
          <p:nvSpPr>
            <p:cNvPr id="5" name="TextBox 5"/>
            <p:cNvSpPr txBox="1"/>
            <p:nvPr/>
          </p:nvSpPr>
          <p:spPr>
            <a:xfrm>
              <a:off x="669798" y="441008"/>
              <a:ext cx="7156094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数据先认清：来源、尺度与课堂输入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96468" y="964882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真实产品、随包样例和合成数组，三种状态必须分开说。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2856" y="1833563"/>
            <a:ext cx="3045714" cy="1288732"/>
            <a:chOff x="752856" y="1833563"/>
            <a:chExt cx="3045714" cy="1288732"/>
          </a:xfrm>
        </p:grpSpPr>
        <p:grpSp>
          <p:nvGrpSpPr>
            <p:cNvPr id="11" name="Group 11"/>
            <p:cNvGrpSpPr/>
            <p:nvPr/>
          </p:nvGrpSpPr>
          <p:grpSpPr>
            <a:xfrm>
              <a:off x="844550" y="1833563"/>
              <a:ext cx="330201" cy="371475"/>
              <a:chOff x="844550" y="1833563"/>
              <a:chExt cx="330201" cy="37147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844550" y="1833563"/>
                <a:ext cx="330201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330201" h="123825">
                    <a:moveTo>
                      <a:pt x="0" y="61913"/>
                    </a:moveTo>
                    <a:cubicBezTo>
                      <a:pt x="0" y="96106"/>
                      <a:pt x="73918" y="123825"/>
                      <a:pt x="165100" y="123825"/>
                    </a:cubicBezTo>
                    <a:cubicBezTo>
                      <a:pt x="256283" y="123825"/>
                      <a:pt x="330201" y="96106"/>
                      <a:pt x="330201" y="61913"/>
                    </a:cubicBezTo>
                    <a:cubicBezTo>
                      <a:pt x="330201" y="27719"/>
                      <a:pt x="256283" y="0"/>
                      <a:pt x="165100" y="0"/>
                    </a:cubicBezTo>
                    <a:cubicBezTo>
                      <a:pt x="73918" y="0"/>
                      <a:pt x="0" y="27719"/>
                      <a:pt x="0" y="61913"/>
                    </a:cubicBezTo>
                  </a:path>
                </a:pathLst>
              </a:custGeom>
              <a:noFill/>
              <a:ln w="41275">
                <a:solidFill>
                  <a:schemeClr val="accent1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844550" y="1895475"/>
                <a:ext cx="330201" cy="185738"/>
              </a:xfrm>
              <a:custGeom>
                <a:avLst/>
                <a:gdLst/>
                <a:ahLst/>
                <a:cxnLst/>
                <a:rect l="l" t="t" r="r" b="b"/>
                <a:pathLst>
                  <a:path w="330201" h="185738">
                    <a:moveTo>
                      <a:pt x="0" y="0"/>
                    </a:moveTo>
                    <a:lnTo>
                      <a:pt x="0" y="123825"/>
                    </a:lnTo>
                    <a:cubicBezTo>
                      <a:pt x="0" y="158019"/>
                      <a:pt x="73918" y="185738"/>
                      <a:pt x="165100" y="185738"/>
                    </a:cubicBezTo>
                    <a:cubicBezTo>
                      <a:pt x="256283" y="185738"/>
                      <a:pt x="330201" y="158019"/>
                      <a:pt x="330201" y="123825"/>
                    </a:cubicBezTo>
                    <a:lnTo>
                      <a:pt x="330201" y="0"/>
                    </a:lnTo>
                  </a:path>
                </a:pathLst>
              </a:custGeom>
              <a:noFill/>
              <a:ln w="41275">
                <a:solidFill>
                  <a:schemeClr val="accent1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844550" y="2019300"/>
                <a:ext cx="330201" cy="185738"/>
              </a:xfrm>
              <a:custGeom>
                <a:avLst/>
                <a:gdLst/>
                <a:ahLst/>
                <a:cxnLst/>
                <a:rect l="l" t="t" r="r" b="b"/>
                <a:pathLst>
                  <a:path w="330201" h="185738">
                    <a:moveTo>
                      <a:pt x="0" y="0"/>
                    </a:moveTo>
                    <a:lnTo>
                      <a:pt x="0" y="123825"/>
                    </a:lnTo>
                    <a:cubicBezTo>
                      <a:pt x="0" y="158019"/>
                      <a:pt x="73918" y="185738"/>
                      <a:pt x="165100" y="185738"/>
                    </a:cubicBezTo>
                    <a:cubicBezTo>
                      <a:pt x="256283" y="185738"/>
                      <a:pt x="330201" y="158019"/>
                      <a:pt x="330201" y="123825"/>
                    </a:cubicBezTo>
                    <a:lnTo>
                      <a:pt x="330201" y="0"/>
                    </a:lnTo>
                  </a:path>
                </a:pathLst>
              </a:custGeom>
              <a:noFill/>
              <a:ln w="41275">
                <a:solidFill>
                  <a:schemeClr val="accent1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455801" y="1841659"/>
              <a:ext cx="125467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公开来源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2856" y="2396490"/>
              <a:ext cx="1957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NOAA GHCN-Daily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4380" y="2828925"/>
              <a:ext cx="30441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随包真实日值样例：用于格式练习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105656" y="1841659"/>
            <a:ext cx="2429828" cy="1280636"/>
            <a:chOff x="4105656" y="1841659"/>
            <a:chExt cx="2429828" cy="1280636"/>
          </a:xfrm>
        </p:grpSpPr>
        <p:grpSp>
          <p:nvGrpSpPr>
            <p:cNvPr id="19" name="Group 19"/>
            <p:cNvGrpSpPr/>
            <p:nvPr/>
          </p:nvGrpSpPr>
          <p:grpSpPr>
            <a:xfrm>
              <a:off x="4176713" y="1854200"/>
              <a:ext cx="371476" cy="330201"/>
              <a:chOff x="4176713" y="1854200"/>
              <a:chExt cx="371476" cy="33020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4176713" y="1854200"/>
                <a:ext cx="371476" cy="330201"/>
              </a:xfrm>
              <a:custGeom>
                <a:avLst/>
                <a:gdLst/>
                <a:ahLst/>
                <a:cxnLst/>
                <a:rect l="l" t="t" r="r" b="b"/>
                <a:pathLst>
                  <a:path w="371476" h="330201">
                    <a:moveTo>
                      <a:pt x="0" y="61913"/>
                    </a:moveTo>
                    <a:lnTo>
                      <a:pt x="123825" y="0"/>
                    </a:lnTo>
                    <a:lnTo>
                      <a:pt x="247650" y="61913"/>
                    </a:lnTo>
                    <a:lnTo>
                      <a:pt x="371476" y="0"/>
                    </a:lnTo>
                    <a:lnTo>
                      <a:pt x="371476" y="268288"/>
                    </a:lnTo>
                    <a:lnTo>
                      <a:pt x="247650" y="330201"/>
                    </a:lnTo>
                    <a:lnTo>
                      <a:pt x="123825" y="268288"/>
                    </a:lnTo>
                    <a:lnTo>
                      <a:pt x="0" y="330201"/>
                    </a:lnTo>
                    <a:lnTo>
                      <a:pt x="0" y="61913"/>
                    </a:lnTo>
                  </a:path>
                </a:pathLst>
              </a:custGeom>
              <a:noFill/>
              <a:ln w="41275">
                <a:solidFill>
                  <a:schemeClr val="accent1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4300538" y="1854200"/>
                <a:ext cx="9525" cy="26828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68288">
                    <a:moveTo>
                      <a:pt x="0" y="0"/>
                    </a:moveTo>
                    <a:lnTo>
                      <a:pt x="0" y="268288"/>
                    </a:lnTo>
                  </a:path>
                </a:pathLst>
              </a:custGeom>
              <a:noFill/>
              <a:ln w="41275">
                <a:solidFill>
                  <a:schemeClr val="accent1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4424363" y="1916113"/>
                <a:ext cx="9525" cy="26828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68288">
                    <a:moveTo>
                      <a:pt x="0" y="0"/>
                    </a:moveTo>
                    <a:lnTo>
                      <a:pt x="0" y="268288"/>
                    </a:lnTo>
                  </a:path>
                </a:pathLst>
              </a:custGeom>
              <a:noFill/>
              <a:ln w="41275">
                <a:solidFill>
                  <a:schemeClr val="accent1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4808601" y="1841659"/>
              <a:ext cx="156282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空间与时间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105656" y="2396490"/>
              <a:ext cx="21627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空间单元：8 个站点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107180" y="2828925"/>
              <a:ext cx="24283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时间：1991–2020；年温度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543800" y="1841659"/>
            <a:ext cx="3333750" cy="1434941"/>
            <a:chOff x="7543800" y="1841659"/>
            <a:chExt cx="3333750" cy="1434941"/>
          </a:xfrm>
        </p:grpSpPr>
        <p:sp>
          <p:nvSpPr>
            <p:cNvPr id="24" name="Freeform 24"/>
            <p:cNvSpPr/>
            <p:nvPr/>
          </p:nvSpPr>
          <p:spPr>
            <a:xfrm>
              <a:off x="7626350" y="1854200"/>
              <a:ext cx="330201" cy="350838"/>
            </a:xfrm>
            <a:custGeom>
              <a:avLst/>
              <a:gdLst/>
              <a:ahLst/>
              <a:cxnLst/>
              <a:rect l="l" t="t" r="r" b="b"/>
              <a:pathLst>
                <a:path w="330201" h="350838">
                  <a:moveTo>
                    <a:pt x="0" y="0"/>
                  </a:moveTo>
                  <a:lnTo>
                    <a:pt x="330201" y="0"/>
                  </a:lnTo>
                  <a:lnTo>
                    <a:pt x="330201" y="44825"/>
                  </a:lnTo>
                  <a:cubicBezTo>
                    <a:pt x="330198" y="55771"/>
                    <a:pt x="325848" y="66267"/>
                    <a:pt x="318107" y="74006"/>
                  </a:cubicBezTo>
                  <a:lnTo>
                    <a:pt x="227013" y="165100"/>
                  </a:lnTo>
                  <a:lnTo>
                    <a:pt x="227013" y="309563"/>
                  </a:lnTo>
                  <a:lnTo>
                    <a:pt x="103188" y="350838"/>
                  </a:lnTo>
                  <a:lnTo>
                    <a:pt x="103188" y="175419"/>
                  </a:lnTo>
                  <a:lnTo>
                    <a:pt x="10732" y="73717"/>
                  </a:lnTo>
                  <a:cubicBezTo>
                    <a:pt x="3827" y="66121"/>
                    <a:pt x="1" y="56225"/>
                    <a:pt x="0" y="45960"/>
                  </a:cubicBezTo>
                  <a:lnTo>
                    <a:pt x="0" y="0"/>
                  </a:lnTo>
                </a:path>
              </a:pathLst>
            </a:custGeom>
            <a:noFill/>
            <a:ln w="41275">
              <a:solidFill>
                <a:schemeClr val="accent1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237601" y="1841659"/>
              <a:ext cx="125467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课堂输入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7543800" y="2381250"/>
              <a:ext cx="3333750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801356" y="2567940"/>
              <a:ext cx="23081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固定种子的合成序列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803642" y="2940368"/>
              <a:ext cx="257603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图件和数值都以 Notebook 为准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62000" y="4038600"/>
            <a:ext cx="10115550" cy="1162050"/>
            <a:chOff x="762000" y="4038600"/>
            <a:chExt cx="10115550" cy="1162050"/>
          </a:xfrm>
        </p:grpSpPr>
        <p:sp>
          <p:nvSpPr>
            <p:cNvPr id="30" name="Rectangle 30"/>
            <p:cNvSpPr/>
            <p:nvPr/>
          </p:nvSpPr>
          <p:spPr>
            <a:xfrm>
              <a:off x="762000" y="4038600"/>
              <a:ext cx="10115550" cy="11620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56894" y="4266248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口径提醒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57656" y="4682490"/>
              <a:ext cx="97109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合成教学数据不写成真实环境发现；若下载版本改变，更新来源、版本、哈希和结果说明。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34" name="TextBox 34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41008"/>
            <a:ext cx="8046606" cy="846581"/>
            <a:chOff x="669798" y="441008"/>
            <a:chExt cx="8046606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41008"/>
              <a:ext cx="804660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分析流程：每一步都要留下可检查的结果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64882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不要只交一张图；每个环节都要能回到文件证据。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6800" y="2590800"/>
            <a:ext cx="9753600" cy="457200"/>
            <a:chOff x="1066800" y="2590800"/>
            <a:chExt cx="9753600" cy="457200"/>
          </a:xfrm>
        </p:grpSpPr>
        <p:sp>
          <p:nvSpPr>
            <p:cNvPr id="5" name="Line 5"/>
            <p:cNvSpPr/>
            <p:nvPr/>
          </p:nvSpPr>
          <p:spPr>
            <a:xfrm>
              <a:off x="1295400" y="2819400"/>
              <a:ext cx="9296400" cy="9525"/>
            </a:xfrm>
            <a:custGeom>
              <a:avLst/>
              <a:gdLst/>
              <a:ahLst/>
              <a:cxnLst/>
              <a:rect l="l" t="t" r="r" b="b"/>
              <a:pathLst>
                <a:path w="9296400" h="9525">
                  <a:moveTo>
                    <a:pt x="0" y="0"/>
                  </a:moveTo>
                  <a:lnTo>
                    <a:pt x="9296400" y="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sp>
          <p:nvSpPr>
            <p:cNvPr id="6" name="Ellipse 6"/>
            <p:cNvSpPr/>
            <p:nvPr/>
          </p:nvSpPr>
          <p:spPr>
            <a:xfrm>
              <a:off x="1066800" y="2590800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7" name="Ellipse 7"/>
            <p:cNvSpPr/>
            <p:nvPr/>
          </p:nvSpPr>
          <p:spPr>
            <a:xfrm>
              <a:off x="4152900" y="2590800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Ellipse 8"/>
            <p:cNvSpPr/>
            <p:nvPr/>
          </p:nvSpPr>
          <p:spPr>
            <a:xfrm>
              <a:off x="7239000" y="2590800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363200" y="2590800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32249" y="274320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318349" y="274320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404449" y="274320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28649" y="274320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95706" y="1786890"/>
            <a:ext cx="10928604" cy="668655"/>
            <a:chOff x="695706" y="1786890"/>
            <a:chExt cx="10928604" cy="668655"/>
          </a:xfrm>
        </p:grpSpPr>
        <p:sp>
          <p:nvSpPr>
            <p:cNvPr id="15" name="TextBox 15"/>
            <p:cNvSpPr txBox="1"/>
            <p:nvPr/>
          </p:nvSpPr>
          <p:spPr>
            <a:xfrm>
              <a:off x="695706" y="1786890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数据入口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97230" y="216217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读说明、看字段、确认状态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781806" y="1786890"/>
              <a:ext cx="12549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QC 与算法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83330" y="2162175"/>
              <a:ext cx="209268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Sen、MK、窗口敏感性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867906" y="1786890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图表核对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869430" y="2162175"/>
              <a:ext cx="237799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四张 PNG + summary.csv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992106" y="1786890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解释提交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93630" y="2162175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参数、观察、限制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04850" y="4000500"/>
            <a:ext cx="10801350" cy="1066800"/>
            <a:chOff x="704850" y="4000500"/>
            <a:chExt cx="10801350" cy="1066800"/>
          </a:xfrm>
        </p:grpSpPr>
        <p:sp>
          <p:nvSpPr>
            <p:cNvPr id="24" name="Rectangle 24"/>
            <p:cNvSpPr/>
            <p:nvPr/>
          </p:nvSpPr>
          <p:spPr>
            <a:xfrm>
              <a:off x="704850" y="4000500"/>
              <a:ext cx="10801350" cy="1066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20318" y="42605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目标目录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20318" y="4660582"/>
              <a:ext cx="62473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cases/01_station-climate-trends/outputs/student_run/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28" name="TextBox 28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685800" y="1371600"/>
              <a:ext cx="10820400" cy="19050"/>
            </a:xfrm>
            <a:prstGeom prst="rect">
              <a:avLst/>
            </a:prstGeom>
            <a:solidFill>
              <a:srgbClr val="C7D2CA"/>
            </a:solidFill>
            <a:ln>
              <a:noFill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669798" y="441008"/>
            <a:ext cx="4930140" cy="846581"/>
            <a:chOff x="669798" y="441008"/>
            <a:chExt cx="4930140" cy="846581"/>
          </a:xfrm>
        </p:grpSpPr>
        <p:sp>
          <p:nvSpPr>
            <p:cNvPr id="5" name="TextBox 5"/>
            <p:cNvSpPr txBox="1"/>
            <p:nvPr/>
          </p:nvSpPr>
          <p:spPr>
            <a:xfrm>
              <a:off x="669798" y="441008"/>
              <a:ext cx="492981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动手前先做数据质量检查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96468" y="964882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先确认字段、缺失、时间和单位，再让算法运行。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4400" y="1945005"/>
            <a:ext cx="5372100" cy="3571684"/>
            <a:chOff x="914400" y="1945005"/>
            <a:chExt cx="5372100" cy="3571684"/>
          </a:xfrm>
        </p:grpSpPr>
        <p:sp>
          <p:nvSpPr>
            <p:cNvPr id="8" name="Freeform 8"/>
            <p:cNvSpPr/>
            <p:nvPr/>
          </p:nvSpPr>
          <p:spPr>
            <a:xfrm>
              <a:off x="997744" y="1983581"/>
              <a:ext cx="250031" cy="166688"/>
            </a:xfrm>
            <a:custGeom>
              <a:avLst/>
              <a:gdLst/>
              <a:ahLst/>
              <a:cxnLst/>
              <a:rect l="l" t="t" r="r" b="b"/>
              <a:pathLst>
                <a:path w="250031" h="166688">
                  <a:moveTo>
                    <a:pt x="0" y="83344"/>
                  </a:moveTo>
                  <a:lnTo>
                    <a:pt x="83344" y="166688"/>
                  </a:lnTo>
                  <a:lnTo>
                    <a:pt x="250031" y="0"/>
                  </a:lnTo>
                </a:path>
              </a:pathLst>
            </a:custGeom>
            <a:noFill/>
            <a:ln w="33338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494282" y="1945005"/>
              <a:ext cx="15055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字段与单位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96568" y="2374582"/>
              <a:ext cx="32790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站、1991–2020、年温度、°C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914400" y="29527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7744" y="3393281"/>
              <a:ext cx="250031" cy="166688"/>
            </a:xfrm>
            <a:custGeom>
              <a:avLst/>
              <a:gdLst/>
              <a:ahLst/>
              <a:cxnLst/>
              <a:rect l="l" t="t" r="r" b="b"/>
              <a:pathLst>
                <a:path w="250031" h="166688">
                  <a:moveTo>
                    <a:pt x="0" y="83344"/>
                  </a:moveTo>
                  <a:lnTo>
                    <a:pt x="83344" y="166688"/>
                  </a:lnTo>
                  <a:lnTo>
                    <a:pt x="250031" y="0"/>
                  </a:lnTo>
                </a:path>
              </a:pathLst>
            </a:custGeom>
            <a:noFill/>
            <a:ln w="33338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494282" y="3354705"/>
              <a:ext cx="15055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时间与空间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96568" y="3784282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年份递增；站点顺序与坐标支撑一致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914400" y="43624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997744" y="4802981"/>
              <a:ext cx="250031" cy="166688"/>
            </a:xfrm>
            <a:custGeom>
              <a:avLst/>
              <a:gdLst/>
              <a:ahLst/>
              <a:cxnLst/>
              <a:rect l="l" t="t" r="r" b="b"/>
              <a:pathLst>
                <a:path w="250031" h="166688">
                  <a:moveTo>
                    <a:pt x="0" y="83344"/>
                  </a:moveTo>
                  <a:lnTo>
                    <a:pt x="83344" y="166688"/>
                  </a:lnTo>
                  <a:lnTo>
                    <a:pt x="250031" y="0"/>
                  </a:lnTo>
                </a:path>
              </a:pathLst>
            </a:custGeom>
            <a:noFill/>
            <a:ln w="33338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494282" y="4764405"/>
              <a:ext cx="12086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输入状态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496568" y="5193982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真实样例与合成数组不得混用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296150" y="1866900"/>
            <a:ext cx="3905250" cy="3371850"/>
            <a:chOff x="7296150" y="1866900"/>
            <a:chExt cx="3905250" cy="3371850"/>
          </a:xfrm>
        </p:grpSpPr>
        <p:sp>
          <p:nvSpPr>
            <p:cNvPr id="20" name="Rectangle 20"/>
            <p:cNvSpPr/>
            <p:nvPr/>
          </p:nvSpPr>
          <p:spPr>
            <a:xfrm>
              <a:off x="7296150" y="1866900"/>
              <a:ext cx="3905250" cy="3371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86294" y="2189798"/>
              <a:ext cx="19419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QC 通过的标志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87437" y="2785586"/>
              <a:ext cx="17078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✓ 时间长度正确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87437" y="3204686"/>
              <a:ext cx="19393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✓ 数值范围可解释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87437" y="3623786"/>
              <a:ext cx="19393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✓ 缺失处理有记录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87437" y="4042886"/>
              <a:ext cx="2170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✓ 数据状态写进报告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89342" y="4654868"/>
              <a:ext cx="34667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异常先停下来查输入，不要直接改图标题。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28" name="TextBox 28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Line 3"/>
            <p:cNvSpPr/>
            <p:nvPr/>
          </p:nvSpPr>
          <p:spPr>
            <a:xfrm>
              <a:off x="685800" y="13716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669798" y="441008"/>
            <a:ext cx="6360515" cy="846581"/>
            <a:chOff x="669798" y="441008"/>
            <a:chExt cx="6360515" cy="846581"/>
          </a:xfrm>
        </p:grpSpPr>
        <p:sp>
          <p:nvSpPr>
            <p:cNvPr id="5" name="TextBox 5"/>
            <p:cNvSpPr txBox="1"/>
            <p:nvPr/>
          </p:nvSpPr>
          <p:spPr>
            <a:xfrm>
              <a:off x="669798" y="441008"/>
              <a:ext cx="636051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算法第一步：Sen 斜率怎样形成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96468" y="964882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先逐对计算，再取中位数；每个站点单独做一次。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12292" y="1778318"/>
            <a:ext cx="3645408" cy="1807083"/>
            <a:chOff x="812292" y="1778318"/>
            <a:chExt cx="3645408" cy="1807083"/>
          </a:xfrm>
        </p:grpSpPr>
        <p:sp>
          <p:nvSpPr>
            <p:cNvPr id="8" name="TextBox 8"/>
            <p:cNvSpPr txBox="1"/>
            <p:nvPr/>
          </p:nvSpPr>
          <p:spPr>
            <a:xfrm>
              <a:off x="812292" y="1778318"/>
              <a:ext cx="227497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① 输入：一个站点的年温度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104900" y="3105150"/>
              <a:ext cx="3352800" cy="9525"/>
            </a:xfrm>
            <a:custGeom>
              <a:avLst/>
              <a:gdLst/>
              <a:ahLst/>
              <a:cxnLst/>
              <a:rect l="l" t="t" r="r" b="b"/>
              <a:pathLst>
                <a:path w="3352800" h="9525">
                  <a:moveTo>
                    <a:pt x="0" y="0"/>
                  </a:moveTo>
                  <a:lnTo>
                    <a:pt x="33528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314450" y="2647950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2190750" y="2381250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3067050" y="2571750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3943350" y="2019300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Line 14"/>
            <p:cNvSpPr/>
            <p:nvPr/>
          </p:nvSpPr>
          <p:spPr>
            <a:xfrm>
              <a:off x="1390650" y="2095500"/>
              <a:ext cx="2628900" cy="628650"/>
            </a:xfrm>
            <a:custGeom>
              <a:avLst/>
              <a:gdLst/>
              <a:ahLst/>
              <a:cxnLst/>
              <a:rect l="l" t="t" r="r" b="b"/>
              <a:pathLst>
                <a:path w="2628900" h="628650">
                  <a:moveTo>
                    <a:pt x="0" y="628650"/>
                  </a:moveTo>
                  <a:lnTo>
                    <a:pt x="262890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98042" y="3321368"/>
              <a:ext cx="2308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年度序列：T₁, T₂, …, T₃₀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079492" y="1778318"/>
            <a:ext cx="3054858" cy="1879282"/>
            <a:chOff x="5079492" y="1778318"/>
            <a:chExt cx="3054858" cy="1879282"/>
          </a:xfrm>
        </p:grpSpPr>
        <p:sp>
          <p:nvSpPr>
            <p:cNvPr id="17" name="TextBox 17"/>
            <p:cNvSpPr txBox="1"/>
            <p:nvPr/>
          </p:nvSpPr>
          <p:spPr>
            <a:xfrm>
              <a:off x="5079492" y="1778318"/>
              <a:ext cx="24180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② 对每一对年份 i&lt;j 计算斜率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5086350" y="2190750"/>
              <a:ext cx="3048000" cy="1466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398008" y="2465070"/>
              <a:ext cx="257670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bᵢⱼ = (Tⱼ − Tᵢ)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5448300" y="2857500"/>
              <a:ext cx="2314575" cy="9525"/>
            </a:xfrm>
            <a:custGeom>
              <a:avLst/>
              <a:gdLst/>
              <a:ahLst/>
              <a:cxnLst/>
              <a:rect l="l" t="t" r="r" b="b"/>
              <a:pathLst>
                <a:path w="2314575" h="9525">
                  <a:moveTo>
                    <a:pt x="0" y="0"/>
                  </a:moveTo>
                  <a:lnTo>
                    <a:pt x="2314575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179820" y="2976562"/>
              <a:ext cx="9292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(j − i)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403342" y="3378518"/>
              <a:ext cx="10986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单位：°C/年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718042" y="1778318"/>
            <a:ext cx="3306356" cy="1968055"/>
            <a:chOff x="8718042" y="1778318"/>
            <a:chExt cx="3306356" cy="1968055"/>
          </a:xfrm>
        </p:grpSpPr>
        <p:sp>
          <p:nvSpPr>
            <p:cNvPr id="24" name="TextBox 24"/>
            <p:cNvSpPr txBox="1"/>
            <p:nvPr/>
          </p:nvSpPr>
          <p:spPr>
            <a:xfrm>
              <a:off x="8718042" y="1778318"/>
              <a:ext cx="15116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③ 汇总成稳健速度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728710" y="2324100"/>
              <a:ext cx="329568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β̂ = median(bᵢⱼ)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734806" y="2929890"/>
              <a:ext cx="1084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再乘以 10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733282" y="3335655"/>
              <a:ext cx="11974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°C/10年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9150" y="4324350"/>
            <a:ext cx="10458450" cy="1066800"/>
            <a:chOff x="819150" y="4324350"/>
            <a:chExt cx="10458450" cy="1066800"/>
          </a:xfrm>
        </p:grpSpPr>
        <p:sp>
          <p:nvSpPr>
            <p:cNvPr id="29" name="Rectangle 29"/>
            <p:cNvSpPr/>
            <p:nvPr/>
          </p:nvSpPr>
          <p:spPr>
            <a:xfrm>
              <a:off x="819150" y="4324350"/>
              <a:ext cx="10458450" cy="106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133856" y="4530090"/>
              <a:ext cx="20537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为什么取中位数？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34618" y="4946332"/>
              <a:ext cx="71247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极端年份对少数斜率的影响较小；报告的是趋势速度，不等于因果解释。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33" name="TextBox 33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41008"/>
            <a:ext cx="6710839" cy="846581"/>
            <a:chOff x="669798" y="441008"/>
            <a:chExt cx="6710839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41008"/>
              <a:ext cx="671083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算法第二步：参数会怎样影响结果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64882"/>
              <a:ext cx="58847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Sen 给速度，MK 给单调趋势证据；两者回答的问题不同。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85800" y="1657350"/>
            <a:ext cx="10820400" cy="2590800"/>
            <a:chOff x="685800" y="1657350"/>
            <a:chExt cx="10820400" cy="2590800"/>
          </a:xfrm>
        </p:grpSpPr>
        <p:sp>
          <p:nvSpPr>
            <p:cNvPr id="5" name="Rectangle 5"/>
            <p:cNvSpPr/>
            <p:nvPr/>
          </p:nvSpPr>
          <p:spPr>
            <a:xfrm>
              <a:off x="685800" y="1657350"/>
              <a:ext cx="10820400" cy="2590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Line 6"/>
            <p:cNvSpPr/>
            <p:nvPr/>
          </p:nvSpPr>
          <p:spPr>
            <a:xfrm>
              <a:off x="685800" y="23241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3905250" y="1657350"/>
              <a:ext cx="9525" cy="2590800"/>
            </a:xfrm>
            <a:custGeom>
              <a:avLst/>
              <a:gdLst/>
              <a:ahLst/>
              <a:cxnLst/>
              <a:rect l="l" t="t" r="r" b="b"/>
              <a:pathLst>
                <a:path w="9525" h="2590800">
                  <a:moveTo>
                    <a:pt x="0" y="0"/>
                  </a:moveTo>
                  <a:lnTo>
                    <a:pt x="0" y="259080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7524750" y="1657350"/>
              <a:ext cx="9525" cy="2590800"/>
            </a:xfrm>
            <a:custGeom>
              <a:avLst/>
              <a:gdLst/>
              <a:ahLst/>
              <a:cxnLst/>
              <a:rect l="l" t="t" r="r" b="b"/>
              <a:pathLst>
                <a:path w="9525" h="2590800">
                  <a:moveTo>
                    <a:pt x="0" y="0"/>
                  </a:moveTo>
                  <a:lnTo>
                    <a:pt x="0" y="259080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00887" y="1909286"/>
              <a:ext cx="50377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方法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277487" y="1909286"/>
              <a:ext cx="12331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它回答什么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6987" y="1909286"/>
              <a:ext cx="1476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本案关键设置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9744" y="2589848"/>
              <a:ext cx="1129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Sen 斜率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277868" y="26222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变化速度与方向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7368" y="2622232"/>
              <a:ext cx="21642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斜率 × 10 → °C/10年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9744" y="3294698"/>
              <a:ext cx="17741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Mann–Kendall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277868" y="3327082"/>
              <a:ext cx="20491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单调趋势的 p 值证据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97368" y="3327082"/>
              <a:ext cx="30154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参考线 0.05；未作自相关修正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01268" y="389858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窗口敏感性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277868" y="38985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换时间窗后方向是否保持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897368" y="3898582"/>
              <a:ext cx="154941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/ 20 / 30 年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85800" y="4705350"/>
            <a:ext cx="11257407" cy="1066800"/>
            <a:chOff x="685800" y="4705350"/>
            <a:chExt cx="11257407" cy="1066800"/>
          </a:xfrm>
        </p:grpSpPr>
        <p:sp>
          <p:nvSpPr>
            <p:cNvPr id="22" name="Rectangle 22"/>
            <p:cNvSpPr/>
            <p:nvPr/>
          </p:nvSpPr>
          <p:spPr>
            <a:xfrm>
              <a:off x="685800" y="4705350"/>
              <a:ext cx="4953000" cy="106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00506" y="4949190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讲解顺序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01268" y="5327332"/>
              <a:ext cx="45258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先看 β 的正负，再看 p 值，最后看窗口变化。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057900" y="4705350"/>
              <a:ext cx="5448300" cy="106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372606" y="4949190"/>
              <a:ext cx="1544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不要偷换概念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373368" y="5327332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描述图不改名为显著性图；敏感性图不等于稳健性证明。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29" name="TextBox 29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41008"/>
            <a:ext cx="6309689" cy="846581"/>
            <a:chOff x="669798" y="441008"/>
            <a:chExt cx="6309689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41008"/>
              <a:ext cx="630968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 Notebook 里按什么顺序操作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64882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从案例根目录打开文件，按顺序运行全部单元。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5800" y="1504950"/>
            <a:ext cx="10820400" cy="590550"/>
            <a:chOff x="685800" y="1504950"/>
            <a:chExt cx="10820400" cy="590550"/>
          </a:xfrm>
        </p:grpSpPr>
        <p:sp>
          <p:nvSpPr>
            <p:cNvPr id="5" name="Rectangle 5"/>
            <p:cNvSpPr/>
            <p:nvPr/>
          </p:nvSpPr>
          <p:spPr>
            <a:xfrm>
              <a:off x="685800" y="1504950"/>
              <a:ext cx="10820400" cy="5905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44880" y="172402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notebook/核心算法代码.ipynb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737672" y="1740218"/>
              <a:ext cx="45086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VS Code → 选择案例 .venv → Restart Kernel → Run All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10006" y="2453640"/>
            <a:ext cx="11168634" cy="1316355"/>
            <a:chOff x="810006" y="2453640"/>
            <a:chExt cx="11168634" cy="1316355"/>
          </a:xfrm>
        </p:grpSpPr>
        <p:sp>
          <p:nvSpPr>
            <p:cNvPr id="9" name="Line 9"/>
            <p:cNvSpPr/>
            <p:nvPr/>
          </p:nvSpPr>
          <p:spPr>
            <a:xfrm>
              <a:off x="1314450" y="3124200"/>
              <a:ext cx="9334500" cy="9525"/>
            </a:xfrm>
            <a:custGeom>
              <a:avLst/>
              <a:gdLst/>
              <a:ahLst/>
              <a:cxnLst/>
              <a:rect l="l" t="t" r="r" b="b"/>
              <a:pathLst>
                <a:path w="9334500" h="9525">
                  <a:moveTo>
                    <a:pt x="0" y="0"/>
                  </a:moveTo>
                  <a:lnTo>
                    <a:pt x="933450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123950" y="29337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4229100" y="29337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7334250" y="29337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10458450" y="29337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51299" y="3038475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356449" y="3038475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461599" y="3038475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585799" y="3038475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0006" y="2453640"/>
              <a:ext cx="17925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先看输入与 QC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11530" y="347662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检查站点、年份、单位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915156" y="2453640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计算趋势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916680" y="3476625"/>
              <a:ext cx="17906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Sen 斜率 + MK p 值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020306" y="2453640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看四张图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021830" y="347662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边看边对图件追溯表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144506" y="2453640"/>
              <a:ext cx="10801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核对 CSV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46030" y="347662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记录参数和数据状态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16280" y="4445318"/>
            <a:ext cx="6567392" cy="1115377"/>
            <a:chOff x="716280" y="4445318"/>
            <a:chExt cx="6567392" cy="1115377"/>
          </a:xfrm>
        </p:grpSpPr>
        <p:sp>
          <p:nvSpPr>
            <p:cNvPr id="27" name="TextBox 27"/>
            <p:cNvSpPr txBox="1"/>
            <p:nvPr/>
          </p:nvSpPr>
          <p:spPr>
            <a:xfrm>
              <a:off x="717042" y="4445318"/>
              <a:ext cx="15403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学生运行后另存到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16280" y="4791075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outputs/student_run/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16280" y="5267325"/>
              <a:ext cx="656739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Notebook 默认使用合成教学数据；它不会自动下载或读取 NOAA 产品。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31" name="TextBox 31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02908"/>
            <a:ext cx="5308283" cy="846581"/>
            <a:chOff x="669798" y="402908"/>
            <a:chExt cx="5308283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530828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 个合成站点年度温度序列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先看时间范围、单位和站点差异，再写观察句。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85800" y="1409700"/>
            <a:ext cx="7810500" cy="4552950"/>
            <a:chOff x="685800" y="1409700"/>
            <a:chExt cx="7810500" cy="4552950"/>
          </a:xfrm>
        </p:grpSpPr>
        <p:sp>
          <p:nvSpPr>
            <p:cNvPr id="5" name="Rectangle 5"/>
            <p:cNvSpPr/>
            <p:nvPr/>
          </p:nvSpPr>
          <p:spPr>
            <a:xfrm>
              <a:off x="685800" y="1409700"/>
              <a:ext cx="7810500" cy="45529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6300" y="1600200"/>
              <a:ext cx="7429500" cy="3962400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8896350" y="1409700"/>
            <a:ext cx="2609850" cy="4552950"/>
            <a:chOff x="8896350" y="1409700"/>
            <a:chExt cx="2609850" cy="4552950"/>
          </a:xfrm>
        </p:grpSpPr>
        <p:sp>
          <p:nvSpPr>
            <p:cNvPr id="8" name="Rectangle 8"/>
            <p:cNvSpPr/>
            <p:nvPr/>
          </p:nvSpPr>
          <p:spPr>
            <a:xfrm>
              <a:off x="8896350" y="1409700"/>
              <a:ext cx="2609850" cy="4552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212580" y="17811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读图三问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11818" y="2298382"/>
              <a:ext cx="17826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时间：1991–2020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211818" y="2793682"/>
              <a:ext cx="153830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对象：8 个站点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211818" y="3288982"/>
              <a:ext cx="9790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单位：°C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9220200" y="3790950"/>
              <a:ext cx="1924050" cy="9525"/>
            </a:xfrm>
            <a:custGeom>
              <a:avLst/>
              <a:gdLst/>
              <a:ahLst/>
              <a:cxnLst/>
              <a:rect l="l" t="t" r="r" b="b"/>
              <a:pathLst>
                <a:path w="1924050" h="9525">
                  <a:moveTo>
                    <a:pt x="0" y="0"/>
                  </a:moveTo>
                  <a:lnTo>
                    <a:pt x="192405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212580" y="4105275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观察句要带证据：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212580" y="4467225"/>
              <a:ext cx="21456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“在本合成教学示例中，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212580" y="4791075"/>
              <a:ext cx="205473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某站点的变化方向为…”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14104" y="5414010"/>
              <a:ext cx="22012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图源：Notebook figures/01…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19" name="TextBox 19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02908"/>
            <a:ext cx="6042955" cy="846581"/>
            <a:chOff x="669798" y="402908"/>
            <a:chExt cx="6042955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604295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站点 Sen 斜率：每十年变化量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567342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Notebook 已将每年斜率乘以 10，统一报告为 °C/10年。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85800" y="1409700"/>
            <a:ext cx="8572500" cy="4552950"/>
            <a:chOff x="685800" y="1409700"/>
            <a:chExt cx="8572500" cy="4552950"/>
          </a:xfrm>
        </p:grpSpPr>
        <p:sp>
          <p:nvSpPr>
            <p:cNvPr id="5" name="Rectangle 5"/>
            <p:cNvSpPr/>
            <p:nvPr/>
          </p:nvSpPr>
          <p:spPr>
            <a:xfrm>
              <a:off x="685800" y="1409700"/>
              <a:ext cx="8572500" cy="45529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0003" y="1600200"/>
              <a:ext cx="6084094" cy="4171950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9611106" y="1704975"/>
            <a:ext cx="2478710" cy="3937826"/>
            <a:chOff x="9611106" y="1704975"/>
            <a:chExt cx="2478710" cy="3937826"/>
          </a:xfrm>
        </p:grpSpPr>
        <p:sp>
          <p:nvSpPr>
            <p:cNvPr id="8" name="TextBox 8"/>
            <p:cNvSpPr txBox="1"/>
            <p:nvPr/>
          </p:nvSpPr>
          <p:spPr>
            <a:xfrm>
              <a:off x="9612630" y="170497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读图重点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611106" y="2186940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方向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612630" y="2543175"/>
              <a:ext cx="10551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正值 / 负值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611106" y="3044190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速度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612630" y="3400425"/>
              <a:ext cx="151942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单位是 °C/10年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611106" y="3901440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边界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612630" y="4257675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斜率不是显著性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9620250" y="4762500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613392" y="5035868"/>
              <a:ext cx="24764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图源：Notebook figures/02…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613392" y="53787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合成图，仅作方法演示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19" name="TextBox 19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02908"/>
            <a:ext cx="8234579" cy="846581"/>
            <a:chOff x="669798" y="402908"/>
            <a:chExt cx="8234579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823457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各站 Mann–Kendall p 值（0.05 参考线）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531439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p 值用于描述单调趋势证据；本案没有做自相关修正。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85800" y="1409700"/>
            <a:ext cx="7810500" cy="4552950"/>
            <a:chOff x="685800" y="1409700"/>
            <a:chExt cx="7810500" cy="4552950"/>
          </a:xfrm>
        </p:grpSpPr>
        <p:sp>
          <p:nvSpPr>
            <p:cNvPr id="5" name="Rectangle 5"/>
            <p:cNvSpPr/>
            <p:nvPr/>
          </p:nvSpPr>
          <p:spPr>
            <a:xfrm>
              <a:off x="685800" y="1409700"/>
              <a:ext cx="7810500" cy="45529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6200" y="1600200"/>
              <a:ext cx="6489700" cy="4171950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8896350" y="1409700"/>
            <a:ext cx="2793416" cy="4552950"/>
            <a:chOff x="8896350" y="1409700"/>
            <a:chExt cx="2793416" cy="4552950"/>
          </a:xfrm>
        </p:grpSpPr>
        <p:sp>
          <p:nvSpPr>
            <p:cNvPr id="8" name="Rectangle 8"/>
            <p:cNvSpPr/>
            <p:nvPr/>
          </p:nvSpPr>
          <p:spPr>
            <a:xfrm>
              <a:off x="8896350" y="1409700"/>
              <a:ext cx="2609850" cy="45529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9398000" y="1933575"/>
              <a:ext cx="330201" cy="277813"/>
              <a:chOff x="9398000" y="1933575"/>
              <a:chExt cx="330201" cy="27781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9398000" y="2201863"/>
                <a:ext cx="330201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30201" h="9525">
                    <a:moveTo>
                      <a:pt x="0" y="0"/>
                    </a:moveTo>
                    <a:lnTo>
                      <a:pt x="330201" y="0"/>
                    </a:lnTo>
                  </a:path>
                </a:pathLst>
              </a:custGeom>
              <a:noFill/>
              <a:ln w="41275">
                <a:solidFill>
                  <a:schemeClr val="accent1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9398000" y="1933575"/>
                <a:ext cx="330201" cy="185738"/>
              </a:xfrm>
              <a:custGeom>
                <a:avLst/>
                <a:gdLst/>
                <a:ahLst/>
                <a:cxnLst/>
                <a:rect l="l" t="t" r="r" b="b"/>
                <a:pathLst>
                  <a:path w="330201" h="185738">
                    <a:moveTo>
                      <a:pt x="0" y="185738"/>
                    </a:moveTo>
                    <a:lnTo>
                      <a:pt x="82550" y="61913"/>
                    </a:lnTo>
                    <a:lnTo>
                      <a:pt x="165100" y="103188"/>
                    </a:lnTo>
                    <a:lnTo>
                      <a:pt x="247650" y="0"/>
                    </a:lnTo>
                    <a:lnTo>
                      <a:pt x="330201" y="82550"/>
                    </a:lnTo>
                  </a:path>
                </a:pathLst>
              </a:custGeom>
              <a:noFill/>
              <a:ln w="41275">
                <a:solidFill>
                  <a:schemeClr val="accent1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9211056" y="256794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如何读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212580" y="3019425"/>
              <a:ext cx="19941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先定位 0.05 参考线，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212580" y="336232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再比较各站点位置。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212580" y="3933825"/>
              <a:ext cx="200425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 值小不代表效应大，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212580" y="4276725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更不能替代斜率。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9220200" y="4838700"/>
              <a:ext cx="1924050" cy="9525"/>
            </a:xfrm>
            <a:custGeom>
              <a:avLst/>
              <a:gdLst/>
              <a:ahLst/>
              <a:cxnLst/>
              <a:rect l="l" t="t" r="r" b="b"/>
              <a:pathLst>
                <a:path w="1924050" h="9525">
                  <a:moveTo>
                    <a:pt x="0" y="0"/>
                  </a:moveTo>
                  <a:lnTo>
                    <a:pt x="19240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213342" y="5093018"/>
              <a:ext cx="24764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图源：Notebook figures/03…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13342" y="539781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合成图，仅作方法演示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02908"/>
            <a:ext cx="6964242" cy="846581"/>
            <a:chOff x="669798" y="402908"/>
            <a:chExt cx="6964242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02908"/>
              <a:ext cx="622105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 / 20 / 30 年窗口斜率敏感性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26782"/>
              <a:ext cx="69375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换时间窗，观察中位 Sen 斜率方向是否保持；统一单位为 °C/10年。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85800" y="1409700"/>
            <a:ext cx="7810500" cy="4552950"/>
            <a:chOff x="685800" y="1409700"/>
            <a:chExt cx="7810500" cy="4552950"/>
          </a:xfrm>
        </p:grpSpPr>
        <p:sp>
          <p:nvSpPr>
            <p:cNvPr id="5" name="Rectangle 5"/>
            <p:cNvSpPr/>
            <p:nvPr/>
          </p:nvSpPr>
          <p:spPr>
            <a:xfrm>
              <a:off x="685800" y="1409700"/>
              <a:ext cx="7810500" cy="45529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6200" y="1600200"/>
              <a:ext cx="6489700" cy="4171950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8887968" y="1724025"/>
            <a:ext cx="2747772" cy="3956876"/>
            <a:chOff x="8887968" y="1724025"/>
            <a:chExt cx="2747772" cy="3956876"/>
          </a:xfrm>
        </p:grpSpPr>
        <p:sp>
          <p:nvSpPr>
            <p:cNvPr id="8" name="TextBox 8"/>
            <p:cNvSpPr txBox="1"/>
            <p:nvPr/>
          </p:nvSpPr>
          <p:spPr>
            <a:xfrm>
              <a:off x="8888730" y="1724025"/>
              <a:ext cx="21567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敏感性不是“多跑几次”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87968" y="22221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固定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03130" y="223837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数据状态与计算函数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87968" y="27174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只改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03130" y="27336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时间窗口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887968" y="32127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03130" y="3228975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方向、幅度和差异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896350" y="4057650"/>
              <a:ext cx="2609850" cy="10858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155430" y="4295775"/>
              <a:ext cx="107537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报告时要写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156192" y="4673918"/>
              <a:ext cx="18856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 + 单位 + 合成边界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89492" y="5416868"/>
              <a:ext cx="24764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图源：Notebook figures/04…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20" name="TextBox 20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41008"/>
            <a:ext cx="6710839" cy="846581"/>
            <a:chOff x="669798" y="441008"/>
            <a:chExt cx="6710839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41008"/>
              <a:ext cx="671083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结果可以怎样解释，哪些话不能说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64882"/>
              <a:ext cx="579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统计量能支持的句子，要和数据状态、检验范围一起出现。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85800" y="1657350"/>
            <a:ext cx="4953000" cy="3429000"/>
            <a:chOff x="685800" y="1657350"/>
            <a:chExt cx="4953000" cy="3429000"/>
          </a:xfrm>
        </p:grpSpPr>
        <p:sp>
          <p:nvSpPr>
            <p:cNvPr id="5" name="Rectangle 5"/>
            <p:cNvSpPr/>
            <p:nvPr/>
          </p:nvSpPr>
          <p:spPr>
            <a:xfrm>
              <a:off x="685800" y="1657350"/>
              <a:ext cx="4953000" cy="3429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036320" y="1966912"/>
              <a:ext cx="97697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可以说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1047750" y="2438400"/>
              <a:ext cx="4057650" cy="9525"/>
            </a:xfrm>
            <a:custGeom>
              <a:avLst/>
              <a:gdLst/>
              <a:ahLst/>
              <a:cxnLst/>
              <a:rect l="l" t="t" r="r" b="b"/>
              <a:pathLst>
                <a:path w="4057650" h="9525">
                  <a:moveTo>
                    <a:pt x="0" y="0"/>
                  </a:moveTo>
                  <a:lnTo>
                    <a:pt x="40576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38987" y="2785586"/>
              <a:ext cx="29074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✓ Sen 斜率给出方向和速度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8987" y="3261836"/>
              <a:ext cx="30811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✓ MK p 值提供单调趋势证据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8987" y="3738086"/>
              <a:ext cx="28655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✓ 窗口改变时结果可以比较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8987" y="4214336"/>
              <a:ext cx="30389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✓ 写清 °C/10年和合成状态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86500" y="1657350"/>
            <a:ext cx="5219700" cy="3429000"/>
            <a:chOff x="6286500" y="1657350"/>
            <a:chExt cx="5219700" cy="3429000"/>
          </a:xfrm>
        </p:grpSpPr>
        <p:sp>
          <p:nvSpPr>
            <p:cNvPr id="13" name="Rectangle 13"/>
            <p:cNvSpPr/>
            <p:nvPr/>
          </p:nvSpPr>
          <p:spPr>
            <a:xfrm>
              <a:off x="6286500" y="1657350"/>
              <a:ext cx="5219700" cy="3429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656070" y="1966912"/>
              <a:ext cx="97697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不能说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6667500" y="2438400"/>
              <a:ext cx="4438650" cy="9525"/>
            </a:xfrm>
            <a:custGeom>
              <a:avLst/>
              <a:gdLst/>
              <a:ahLst/>
              <a:cxnLst/>
              <a:rect l="l" t="t" r="r" b="b"/>
              <a:pathLst>
                <a:path w="4438650" h="9525">
                  <a:moveTo>
                    <a:pt x="0" y="0"/>
                  </a:moveTo>
                  <a:lnTo>
                    <a:pt x="4438650" y="0"/>
                  </a:lnTo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58737" y="2785586"/>
              <a:ext cx="2761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× 合成图代表真实气候结论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658737" y="3261836"/>
              <a:ext cx="2031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× p 值等于效应大小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658737" y="3738086"/>
              <a:ext cx="2761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× 没有自相关修正仍可外推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658737" y="4214336"/>
              <a:ext cx="2761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× 只看一张图就下因果结论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97230" y="5534025"/>
            <a:ext cx="6461712" cy="293370"/>
            <a:chOff x="697230" y="5534025"/>
            <a:chExt cx="6461712" cy="293370"/>
          </a:xfrm>
        </p:grpSpPr>
        <p:sp>
          <p:nvSpPr>
            <p:cNvPr id="21" name="TextBox 21"/>
            <p:cNvSpPr txBox="1"/>
            <p:nvPr/>
          </p:nvSpPr>
          <p:spPr>
            <a:xfrm>
              <a:off x="697230" y="5534025"/>
              <a:ext cx="646171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出现不一致时：回到 Notebook、追溯表和数据说明，先修正再讲结果。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23" name="TextBox 23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41008"/>
            <a:ext cx="7245146" cy="846581"/>
            <a:chOff x="669798" y="441008"/>
            <a:chExt cx="7245146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41008"/>
              <a:ext cx="724514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遇到问题时按“现象—核对—处理”排查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64882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先定位问题在哪一层，再决定是否需要改代码。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85800" y="1657350"/>
            <a:ext cx="10820400" cy="2990850"/>
            <a:chOff x="685800" y="1657350"/>
            <a:chExt cx="10820400" cy="2990850"/>
          </a:xfrm>
        </p:grpSpPr>
        <p:sp>
          <p:nvSpPr>
            <p:cNvPr id="5" name="Rectangle 5"/>
            <p:cNvSpPr/>
            <p:nvPr/>
          </p:nvSpPr>
          <p:spPr>
            <a:xfrm>
              <a:off x="685800" y="1657350"/>
              <a:ext cx="3048000" cy="2990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4572000" y="1657350"/>
              <a:ext cx="3048000" cy="2990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8458200" y="1657350"/>
              <a:ext cx="3048000" cy="2990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98982" y="1964055"/>
              <a:ext cx="6150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现象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01268" y="25460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图件空白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01268" y="296513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维度对不上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01268" y="338423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标题与图不符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885182" y="1964055"/>
              <a:ext cx="6150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核对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887468" y="2546032"/>
              <a:ext cx="28004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输入路径、NoData、样本数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887468" y="2965132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时间排序、单位、数组形状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887468" y="3384232"/>
              <a:ext cx="27882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FIGURE_TRACEABILITY.csv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771382" y="1964055"/>
              <a:ext cx="6150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773668" y="2546032"/>
              <a:ext cx="259038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Restart Kernel → Run All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773668" y="29651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固定种子后重新运行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773668" y="3384232"/>
              <a:ext cx="21172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修代码，不只改 PPT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3733800" y="31242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7620000" y="31242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85800" y="5105400"/>
            <a:ext cx="10820400" cy="590550"/>
            <a:chOff x="685800" y="5105400"/>
            <a:chExt cx="10820400" cy="590550"/>
          </a:xfrm>
        </p:grpSpPr>
        <p:sp>
          <p:nvSpPr>
            <p:cNvPr id="23" name="Rectangle 23"/>
            <p:cNvSpPr/>
            <p:nvPr/>
          </p:nvSpPr>
          <p:spPr>
            <a:xfrm>
              <a:off x="685800" y="5105400"/>
              <a:ext cx="108204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2218" y="5308282"/>
              <a:ext cx="84574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真实数据字段不匹配时先停算，对照产品版本和字段字典，不要用模拟数组假装实测。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26" name="TextBox 26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9798" y="441008"/>
            <a:ext cx="5820327" cy="846581"/>
            <a:chOff x="669798" y="441008"/>
            <a:chExt cx="5820327" cy="846581"/>
          </a:xfrm>
        </p:grpSpPr>
        <p:sp>
          <p:nvSpPr>
            <p:cNvPr id="2" name="TextBox 2"/>
            <p:cNvSpPr txBox="1"/>
            <p:nvPr/>
          </p:nvSpPr>
          <p:spPr>
            <a:xfrm>
              <a:off x="669798" y="441008"/>
              <a:ext cx="582032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提交哪些东西，教师怎样验收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96468" y="964882"/>
              <a:ext cx="531832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每个提交物都要能回指 Notebook、图件或运行说明。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5800" y="1581150"/>
            <a:ext cx="10820400" cy="3086100"/>
            <a:chOff x="685800" y="1581150"/>
            <a:chExt cx="10820400" cy="3086100"/>
          </a:xfrm>
        </p:grpSpPr>
        <p:sp>
          <p:nvSpPr>
            <p:cNvPr id="5" name="Rectangle 5"/>
            <p:cNvSpPr/>
            <p:nvPr/>
          </p:nvSpPr>
          <p:spPr>
            <a:xfrm>
              <a:off x="685800" y="1581150"/>
              <a:ext cx="10820400" cy="3086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Line 6"/>
            <p:cNvSpPr/>
            <p:nvPr/>
          </p:nvSpPr>
          <p:spPr>
            <a:xfrm>
              <a:off x="685800" y="22098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3714750" y="1581150"/>
              <a:ext cx="9525" cy="3086100"/>
            </a:xfrm>
            <a:custGeom>
              <a:avLst/>
              <a:gdLst/>
              <a:ahLst/>
              <a:cxnLst/>
              <a:rect l="l" t="t" r="r" b="b"/>
              <a:pathLst>
                <a:path w="9525" h="3086100">
                  <a:moveTo>
                    <a:pt x="0" y="0"/>
                  </a:moveTo>
                  <a:lnTo>
                    <a:pt x="0" y="308610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7620000" y="1581150"/>
              <a:ext cx="9525" cy="3086100"/>
            </a:xfrm>
            <a:custGeom>
              <a:avLst/>
              <a:gdLst/>
              <a:ahLst/>
              <a:cxnLst/>
              <a:rect l="l" t="t" r="r" b="b"/>
              <a:pathLst>
                <a:path w="9525" h="3086100">
                  <a:moveTo>
                    <a:pt x="0" y="0"/>
                  </a:moveTo>
                  <a:lnTo>
                    <a:pt x="0" y="3086100"/>
                  </a:lnTo>
                </a:path>
              </a:pathLst>
            </a:custGeom>
            <a:noFill/>
            <a:ln w="19050">
              <a:solidFill>
                <a:srgbClr val="C7D2CA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20318" y="1822132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提交物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068318" y="1822132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应包含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92618" y="182213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验收证据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20318" y="250793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069080" y="2524125"/>
              <a:ext cx="27782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四张 PNG，标题、单位、图例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993380" y="2524125"/>
              <a:ext cx="25347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FIGURE_TRACEABILITY.csv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20318" y="31175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069080" y="3133725"/>
              <a:ext cx="238791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summary.csv 与参数记录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93380" y="3133725"/>
              <a:ext cx="178446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Notebook 输出单元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20318" y="37271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文字说明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069080" y="374332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观察、限制、数据状态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993380" y="3743325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任务单与评分量规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20318" y="43367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运行记录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069080" y="435292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代码版本、随机种子、环境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993380" y="4352925"/>
              <a:ext cx="13012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RUNBOOK.md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85800" y="5086350"/>
            <a:ext cx="10820400" cy="590550"/>
            <a:chOff x="685800" y="5086350"/>
            <a:chExt cx="10820400" cy="590550"/>
          </a:xfrm>
        </p:grpSpPr>
        <p:sp>
          <p:nvSpPr>
            <p:cNvPr id="25" name="Rectangle 25"/>
            <p:cNvSpPr/>
            <p:nvPr/>
          </p:nvSpPr>
          <p:spPr>
            <a:xfrm>
              <a:off x="685800" y="5086350"/>
              <a:ext cx="108204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01268" y="5289232"/>
              <a:ext cx="77499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评分项必须能回到代码或图件；PPT 只帮助讲清楚，不另造一套评分权重。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692232" y="6366510"/>
            <a:ext cx="553364" cy="234696"/>
            <a:chOff x="10692232" y="6366510"/>
            <a:chExt cx="553364" cy="234696"/>
          </a:xfrm>
        </p:grpSpPr>
        <p:sp>
          <p:nvSpPr>
            <p:cNvPr id="28" name="TextBox 28"/>
            <p:cNvSpPr txBox="1"/>
            <p:nvPr/>
          </p:nvSpPr>
          <p:spPr>
            <a:xfrm>
              <a:off x="10692232" y="63665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 / 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685800" y="1104900"/>
              <a:ext cx="76200" cy="44767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1050798" y="479108"/>
            <a:ext cx="7601350" cy="922781"/>
            <a:chOff x="1050798" y="479108"/>
            <a:chExt cx="7601350" cy="922781"/>
          </a:xfrm>
        </p:grpSpPr>
        <p:sp>
          <p:nvSpPr>
            <p:cNvPr id="5" name="TextBox 5"/>
            <p:cNvSpPr txBox="1"/>
            <p:nvPr/>
          </p:nvSpPr>
          <p:spPr>
            <a:xfrm>
              <a:off x="1050798" y="479108"/>
              <a:ext cx="760135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用核心论文校准方法，再带走一个问题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7468" y="1079182"/>
              <a:ext cx="53477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公开方法的教学迁移，不是论文研究区和数值的复现。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94232" y="1933575"/>
            <a:ext cx="7288312" cy="2007870"/>
            <a:chOff x="1094232" y="1933575"/>
            <a:chExt cx="7288312" cy="2007870"/>
          </a:xfrm>
        </p:grpSpPr>
        <p:sp>
          <p:nvSpPr>
            <p:cNvPr id="8" name="TextBox 8"/>
            <p:cNvSpPr txBox="1"/>
            <p:nvPr/>
          </p:nvSpPr>
          <p:spPr>
            <a:xfrm>
              <a:off x="1097280" y="1933575"/>
              <a:ext cx="128739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公开全文论文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4232" y="2345055"/>
              <a:ext cx="33168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Frimpong et al. (2022)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6518" y="2831782"/>
              <a:ext cx="3930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DOI：10.1186/s40068-022-00269-1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7280" y="3267075"/>
              <a:ext cx="707269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全文：https://link.springer.com/article/10.1186/s40068-022-00269-1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7280" y="3648075"/>
              <a:ext cx="728526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随包文件：论文资料/开放全文/P01_Frimpong_2022_MK_Sen_CC_BY_4.0.pdf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96899" y="4362450"/>
            <a:ext cx="9475851" cy="1064895"/>
            <a:chOff x="1096899" y="4362450"/>
            <a:chExt cx="9475851" cy="1064895"/>
          </a:xfrm>
        </p:grpSpPr>
        <p:sp>
          <p:nvSpPr>
            <p:cNvPr id="14" name="Line 14"/>
            <p:cNvSpPr/>
            <p:nvPr/>
          </p:nvSpPr>
          <p:spPr>
            <a:xfrm>
              <a:off x="1104900" y="4362450"/>
              <a:ext cx="9467850" cy="9525"/>
            </a:xfrm>
            <a:custGeom>
              <a:avLst/>
              <a:gdLst/>
              <a:ahLst/>
              <a:cxnLst/>
              <a:rect l="l" t="t" r="r" b="b"/>
              <a:pathLst>
                <a:path w="9467850" h="9525">
                  <a:moveTo>
                    <a:pt x="0" y="0"/>
                  </a:moveTo>
                  <a:lnTo>
                    <a:pt x="946785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96899" y="4668679"/>
              <a:ext cx="86680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论文方法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087749" y="4668679"/>
              <a:ext cx="132987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754499" y="4668679"/>
              <a:ext cx="86680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本案实现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802499" y="4668679"/>
              <a:ext cx="132987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469249" y="4668679"/>
              <a:ext cx="86680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数据限制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97280" y="5133975"/>
              <a:ext cx="62750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E5ECE7"/>
                  </a:solidFill>
                  <a:latin typeface="+mn-lt"/>
                  <a:ea typeface="+mn-ea"/>
                  <a:cs typeface="+mn-cs"/>
                </a:rPr>
                <a:t>任务：指出论文与本案在方法、数据、空间尺度和推论边界上的异同。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521038" y="6366510"/>
            <a:ext cx="172455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2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17 / 17　·　案例 01 完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ecology_case01_station_climate_20261013">
  <a:themeElements>
    <a:clrScheme name="ecology_case01_station_climate_20261013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1_station_climate_20261013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1_station_climate_202610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ecology_case01_station_climate_20261013">
  <a:themeElements>
    <a:clrScheme name="ecology_case01_station_climate_20261013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1_station_climate_20261013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1_station_climate_202610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2026-10-13T10:22:07Z</dcterms:created>
  <dcterms:modified xsi:type="dcterms:W3CDTF">2026-10-13T10:22:07Z</dcterms:modified>
  <cp:category/>
  <cp:contentStatus/>
</cp:coreProperties>
</file>