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  <Relationship Id="rId24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en-US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今天做的是降水异常和气象干旱的空间统计练习。封面图只做概念引入，真正的定量结果来自 Notebook。要先记住：本案默认用固定种子的合成序列，CHIRPS 样片只用于数据接入练习。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第一，三个月累计降水怎样变成 SPI-3？第二，哪些网格更常达到 SPI≤−1？第三，Local Moran 的象限颜色为什么不能直接叫显著热点？这三个问题会分别对应代码、结果图和诊断表。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先把“哪里偏干、是否相邻”翻译成网格、月份和变量。课堂数组是 120 个月、80 个格网，输出排列为 8 行乘 10 列。只有这样，SPI、频率和空间统计才有明确的输入。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CHIRPS 是公开降水产品，随包样片是真实 GeoTIFF 文件，Notebook 当前输入是固定种子的合成数组。下载了真实文件，不代表 Notebook 已经使用它。报告必须写清 data_status。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按输入、质检、SPI、空间统计、文件输出、解释提交的顺序走。每一步都留下证据：输入摘要、参数、四张图、summary.csv 和 LISA 诊断表。中间哪一步没有证据，就不要跳到结论。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先看形状、单位、时间顺序、缺失值和空间支持。当前合成数据可以继续演示；换成 CHIRPS 时，要另外核版本、CRS、分辨率、NoData 和有效时间范围。不要拿三个月样片冒充十年基线。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先做三个月滚动累计，按历月用正值拟合 Gamma，再把零降水概率混入 CDF，最后用标准正态反函数得到 SPI。数据太短或拟合条件不满足时，代码会明确回退到 z-score，这个回退不能写成完整 SPI 拟合。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Global Moran I 对全期干旱频率做描述统计，本次约为 −0.0596，代码没有给它做显著性检验。Local Moran 用末年 12 个月平均 SPI-3，置换 4999 次，再用 BH-FDR；只有 q≤0.05 才标显著。两者变量不同。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从案例根目录打开核心算法 Notebook，选择本案环境，Restart Kernel 后 Run All。先看输入摘要，再看中间结果、四张直接显示的图、summary.csv 和 lisa_cell_diagnostics.csv。最后把自己的结果放进 outputs/student_run。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这张图是合成网格最后一个月的 SPI-3。负值是低于本历月基线，正值是高于基线。横纵轴只是网格列和行编号，所以不能把它当成经纬度地图，也不能据此判断十年趋势。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干旱频率是有效月份中 SPI≤−1 的比例。按修正后的有效月份口径，本次平均约 17.63%，最高约 22.03%。Global Moran I 约 −0.0596，只作描述量；文件名不代表它是趋势显著性图。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这张图的变量是末年十二个月平均 SPI-3，不是干旱频率。灰点表示本次 q 值没有通过 0.05 的 FDR 阈值；80 个格网里没有一个通过。这个结论只适用于本次合成运行。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只改变 SPI 判定线，比较 −0.5、−1、−1.5 和 −2 的平均频率；本次大约是 31.35%、17.63%、8.00% 和 2.30%。这页说明阈值会改变频率，不是在比较哪个模型更好。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可以说本次合成运行中不同网格的 SPI、频率和局部统计量怎样变化；不能把结果写成真实研究区的干旱分布，也不能把没有显著单元写成真实地区“没有聚集”。解释必须带上数据状态和检验规则。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先看现象，再找证据文件，最后处理。导入失败查工作目录和环境；全是灰点查 q 值；频率不一致查有效月份和 NaN；标题与图不符查 FIGURE_TRACEABILITY.csv。修复后从头重跑并记录差异。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提交四张图、summary.csv、lisa_cell_diagnostics.csv、参数和简短解释。教师会核对数据状态、算法参数、图例单位、图件含义和限制。结论必须能够回指代码或输出文件。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Funk 等人的公开论文用于了解 CHIRPS 产品背景，本案不复现论文研究区和数值。课后把论文与本案在数据来源、空间尺度、SPI基线、统计检验和推论边界上的不同列出来。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ecology_case02_spi3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ecology_case02_spi3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1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9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c8d1e165d3a4f1a1.jp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03db72ae1ed81777.pn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0730bafa987f6b8e.pn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3a3fc4c118b8154b.png"/>
  <Relationship Id="rId3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d7c883552188e8a4.png"/>
  <Relationship Id="rId3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25" y="1699022"/>
            <a:ext cx="6286500" cy="3536156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0"/>
            <a:ext cx="5334000" cy="6858000"/>
          </a:xfrm>
          <a:prstGeom prst="rect">
            <a:avLst/>
          </a:prstGeom>
          <a:solidFill>
            <a:schemeClr val="lt1">
              <a:alpha val="94000"/>
            </a:schemeClr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552450" y="419100"/>
            <a:ext cx="76200" cy="6019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869442" y="692468"/>
            <a:ext cx="326996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生态环境时空分析实训　/　CASE 02</a:t>
            </a:r>
          </a:p>
        </p:txBody>
      </p:sp>
      <p:sp>
        <p:nvSpPr>
          <p:cNvPr id="6" name="Line 6"/>
          <p:cNvSpPr/>
          <p:nvPr/>
        </p:nvSpPr>
        <p:spPr>
          <a:xfrm>
            <a:off x="876300" y="1066800"/>
            <a:ext cx="4362450" cy="9525"/>
          </a:xfrm>
          <a:custGeom>
            <a:avLst/>
            <a:gdLst/>
            <a:ahLst/>
            <a:cxnLst/>
            <a:rect l="l" t="t" r="r" b="b"/>
            <a:pathLst>
              <a:path w="4362450" h="9525">
                <a:moveTo>
                  <a:pt x="0" y="0"/>
                </a:moveTo>
                <a:lnTo>
                  <a:pt x="436245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7" name="TextBox 7"/>
          <p:cNvSpPr txBox="1"/>
          <p:nvPr/>
        </p:nvSpPr>
        <p:spPr>
          <a:xfrm>
            <a:off x="857250" y="1671638"/>
            <a:ext cx="2688431" cy="7334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7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降水异常与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7250" y="2262188"/>
            <a:ext cx="3218498" cy="7334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7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气象干旱聚集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5444" y="2970848"/>
            <a:ext cx="40651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SPI-3 × 干旱频率 × Moran / LISA</a:t>
            </a:r>
          </a:p>
        </p:txBody>
      </p:sp>
      <p:sp>
        <p:nvSpPr>
          <p:cNvPr id="10" name="Rectangle 10"/>
          <p:cNvSpPr/>
          <p:nvPr/>
        </p:nvSpPr>
        <p:spPr>
          <a:xfrm>
            <a:off x="895350" y="3638550"/>
            <a:ext cx="76200" cy="971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1" name="TextBox 11"/>
          <p:cNvSpPr txBox="1"/>
          <p:nvPr/>
        </p:nvSpPr>
        <p:spPr>
          <a:xfrm>
            <a:off x="1153668" y="3765232"/>
            <a:ext cx="246011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三个月累计降水如何变成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53668" y="4108132"/>
            <a:ext cx="246011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可比较的干旱异常指数？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8492" y="4997768"/>
            <a:ext cx="343624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Notebook 当前结果：固定种子的合成网格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8492" y="5302568"/>
            <a:ext cx="334533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CHIRPS 真实样片：只用于数据接入检查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01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4929816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今天要把三个问题说清楚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03629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先问降水怎么变成指数，再问空间统计结果能不能叫“聚集”。</a:t>
            </a:r>
          </a:p>
        </p:txBody>
      </p:sp>
      <p:sp>
        <p:nvSpPr>
          <p:cNvPr id="4" name="Line 4"/>
          <p:cNvSpPr/>
          <p:nvPr/>
        </p:nvSpPr>
        <p:spPr>
          <a:xfrm>
            <a:off x="876300" y="1657350"/>
            <a:ext cx="9525" cy="3524250"/>
          </a:xfrm>
          <a:custGeom>
            <a:avLst/>
            <a:gdLst/>
            <a:ahLst/>
            <a:cxnLst/>
            <a:rect l="l" t="t" r="r" b="b"/>
            <a:pathLst>
              <a:path w="9525" h="3524250">
                <a:moveTo>
                  <a:pt x="0" y="0"/>
                </a:moveTo>
                <a:lnTo>
                  <a:pt x="0" y="3524250"/>
                </a:lnTo>
              </a:path>
            </a:pathLst>
          </a:custGeom>
          <a:noFill/>
          <a:ln w="19050">
            <a:solidFill>
              <a:srgbClr val="C7D2CA"/>
            </a:solidFill>
          </a:ln>
        </p:spPr>
      </p:sp>
      <p:sp>
        <p:nvSpPr>
          <p:cNvPr id="5" name="Ellipse 5"/>
          <p:cNvSpPr/>
          <p:nvPr/>
        </p:nvSpPr>
        <p:spPr>
          <a:xfrm>
            <a:off x="628650" y="1752600"/>
            <a:ext cx="495300" cy="495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803780" y="1898332"/>
            <a:ext cx="14504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79982" y="1754505"/>
            <a:ext cx="215408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什么叫 SPI-3？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82268" y="2203132"/>
            <a:ext cx="569200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把最近3个月降水加起来，再按历史分布转成标准化异常。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83792" y="2559368"/>
            <a:ext cx="395400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证据：Notebook 的 SPI 网格图与 summary.csv</a:t>
            </a:r>
          </a:p>
        </p:txBody>
      </p:sp>
      <p:sp>
        <p:nvSpPr>
          <p:cNvPr id="10" name="Ellipse 10"/>
          <p:cNvSpPr/>
          <p:nvPr/>
        </p:nvSpPr>
        <p:spPr>
          <a:xfrm>
            <a:off x="628650" y="3181350"/>
            <a:ext cx="495300" cy="495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1" name="TextBox 11"/>
          <p:cNvSpPr txBox="1"/>
          <p:nvPr/>
        </p:nvSpPr>
        <p:spPr>
          <a:xfrm>
            <a:off x="803780" y="3327082"/>
            <a:ext cx="14504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79982" y="3183255"/>
            <a:ext cx="388021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哪些地方更常达到干旱阈值？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82268" y="3631882"/>
            <a:ext cx="6177534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本案例将 SPI ≤ −1 记为一次干旱月份，按有效月份求频率。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83792" y="3988118"/>
            <a:ext cx="328498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证据：频率图；阈值改变后的敏感性比较</a:t>
            </a:r>
          </a:p>
        </p:txBody>
      </p:sp>
      <p:sp>
        <p:nvSpPr>
          <p:cNvPr id="15" name="Ellipse 15"/>
          <p:cNvSpPr/>
          <p:nvPr/>
        </p:nvSpPr>
        <p:spPr>
          <a:xfrm>
            <a:off x="628650" y="4610100"/>
            <a:ext cx="495300" cy="495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803780" y="4755832"/>
            <a:ext cx="14504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79982" y="4612005"/>
            <a:ext cx="358338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象限颜色等于显著热点吗？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82268" y="5060632"/>
            <a:ext cx="673451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不等于。象限先描述高低组合，显著性要看置换 p 值和 FDR q 值。</a:t>
            </a:r>
          </a:p>
        </p:txBody>
      </p:sp>
      <p:sp>
        <p:nvSpPr>
          <p:cNvPr id="19" name="Rectangle 19"/>
          <p:cNvSpPr/>
          <p:nvPr/>
        </p:nvSpPr>
        <p:spPr>
          <a:xfrm>
            <a:off x="8572500" y="1657350"/>
            <a:ext cx="2952750" cy="3562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0" name="TextBox 20"/>
          <p:cNvSpPr txBox="1"/>
          <p:nvPr/>
        </p:nvSpPr>
        <p:spPr>
          <a:xfrm>
            <a:off x="8870061" y="1960721"/>
            <a:ext cx="202166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本次合成示例的核对值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865489" y="2473166"/>
            <a:ext cx="1171392" cy="4547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3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17.63%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870442" y="2864168"/>
            <a:ext cx="225079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平均干旱频率（SPI ≤ −1）</a:t>
            </a:r>
          </a:p>
        </p:txBody>
      </p:sp>
      <p:sp>
        <p:nvSpPr>
          <p:cNvPr id="23" name="Line 23"/>
          <p:cNvSpPr/>
          <p:nvPr/>
        </p:nvSpPr>
        <p:spPr>
          <a:xfrm>
            <a:off x="8877300" y="3295650"/>
            <a:ext cx="2324100" cy="9525"/>
          </a:xfrm>
          <a:custGeom>
            <a:avLst/>
            <a:gdLst/>
            <a:ahLst/>
            <a:cxnLst/>
            <a:rect l="l" t="t" r="r" b="b"/>
            <a:pathLst>
              <a:path w="2324100" h="9525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24" name="TextBox 24"/>
          <p:cNvSpPr txBox="1"/>
          <p:nvPr/>
        </p:nvSpPr>
        <p:spPr>
          <a:xfrm>
            <a:off x="8867775" y="3588544"/>
            <a:ext cx="1507193" cy="3667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88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I = −0.0596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870442" y="3930968"/>
            <a:ext cx="209766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Global Moran 描述统计量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867775" y="4350544"/>
            <a:ext cx="763122" cy="3667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88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0 / 80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870442" y="4692968"/>
            <a:ext cx="248344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Local Moran 经 FDR 显著单元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02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755364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从“降水少不少”变成可计算的问题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579196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先固定空间单元和时间尺度，算法才知道每个数代表什么。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4192" y="1606868"/>
            <a:ext cx="77701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环境问题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70382" y="1964055"/>
            <a:ext cx="209919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哪里更常偏干？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73049" y="2401729"/>
            <a:ext cx="3419196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相邻网格的偏干情况会一起出现吗？</a:t>
            </a:r>
          </a:p>
        </p:txBody>
      </p:sp>
      <p:sp>
        <p:nvSpPr>
          <p:cNvPr id="7" name="Line 7"/>
          <p:cNvSpPr/>
          <p:nvPr/>
        </p:nvSpPr>
        <p:spPr>
          <a:xfrm>
            <a:off x="781050" y="2857500"/>
            <a:ext cx="4076700" cy="9525"/>
          </a:xfrm>
          <a:custGeom>
            <a:avLst/>
            <a:gdLst/>
            <a:ahLst/>
            <a:cxnLst/>
            <a:rect l="l" t="t" r="r" b="b"/>
            <a:pathLst>
              <a:path w="4076700" h="9525">
                <a:moveTo>
                  <a:pt x="0" y="0"/>
                </a:moveTo>
                <a:lnTo>
                  <a:pt x="40767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8" name="TextBox 8"/>
          <p:cNvSpPr txBox="1"/>
          <p:nvPr/>
        </p:nvSpPr>
        <p:spPr>
          <a:xfrm>
            <a:off x="774192" y="3149918"/>
            <a:ext cx="134948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对应的统计对象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3049" y="3525679"/>
            <a:ext cx="1930298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空间单元：网格像元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3049" y="3868579"/>
            <a:ext cx="3443275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时间单位：月；SPI 时间窗：3个月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3049" y="4211479"/>
            <a:ext cx="3121416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课堂数组：10年 × 12月 × 80格网</a:t>
            </a:r>
          </a:p>
        </p:txBody>
      </p:sp>
      <p:sp>
        <p:nvSpPr>
          <p:cNvPr id="12" name="Rectangle 12"/>
          <p:cNvSpPr/>
          <p:nvPr/>
        </p:nvSpPr>
        <p:spPr>
          <a:xfrm>
            <a:off x="5619750" y="1638300"/>
            <a:ext cx="5657850" cy="3276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3" name="TextBox 13"/>
          <p:cNvSpPr txBox="1"/>
          <p:nvPr/>
        </p:nvSpPr>
        <p:spPr>
          <a:xfrm>
            <a:off x="5974842" y="1930718"/>
            <a:ext cx="173113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从输入到可比较指标</a:t>
            </a:r>
          </a:p>
        </p:txBody>
      </p:sp>
      <p:sp>
        <p:nvSpPr>
          <p:cNvPr id="14" name="Rectangle 14"/>
          <p:cNvSpPr/>
          <p:nvPr/>
        </p:nvSpPr>
        <p:spPr>
          <a:xfrm>
            <a:off x="5981700" y="2419350"/>
            <a:ext cx="1428750" cy="781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6112383" y="2571750"/>
            <a:ext cx="1167384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逐月降水 Pₜ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395161" y="2880360"/>
            <a:ext cx="60182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mm / 月</a:t>
            </a:r>
          </a:p>
        </p:txBody>
      </p:sp>
      <p:sp>
        <p:nvSpPr>
          <p:cNvPr id="17" name="Line 17"/>
          <p:cNvSpPr/>
          <p:nvPr/>
        </p:nvSpPr>
        <p:spPr>
          <a:xfrm>
            <a:off x="7524750" y="2809875"/>
            <a:ext cx="438150" cy="9525"/>
          </a:xfrm>
          <a:custGeom>
            <a:avLst/>
            <a:gdLst/>
            <a:ahLst/>
            <a:cxnLst/>
            <a:rect l="l" t="t" r="r" b="b"/>
            <a:pathLst>
              <a:path w="438150" h="9525">
                <a:moveTo>
                  <a:pt x="0" y="0"/>
                </a:moveTo>
                <a:lnTo>
                  <a:pt x="438150" y="0"/>
                </a:lnTo>
              </a:path>
            </a:pathLst>
          </a:custGeom>
          <a:noFill/>
          <a:ln w="28575">
            <a:solidFill>
              <a:schemeClr val="accent3"/>
            </a:solidFill>
          </a:ln>
        </p:spPr>
      </p:sp>
      <p:sp>
        <p:nvSpPr>
          <p:cNvPr id="18" name="Freeform 18"/>
          <p:cNvSpPr/>
          <p:nvPr/>
        </p:nvSpPr>
        <p:spPr>
          <a:xfrm>
            <a:off x="7848600" y="2733675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114300" y="76200"/>
                </a:move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9" name="Rectangle 19"/>
          <p:cNvSpPr/>
          <p:nvPr/>
        </p:nvSpPr>
        <p:spPr>
          <a:xfrm>
            <a:off x="8058150" y="2419350"/>
            <a:ext cx="1428750" cy="7810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20" name="TextBox 20"/>
          <p:cNvSpPr txBox="1"/>
          <p:nvPr/>
        </p:nvSpPr>
        <p:spPr>
          <a:xfrm>
            <a:off x="8305514" y="2571750"/>
            <a:ext cx="934022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3月滚动和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908722" y="2880360"/>
            <a:ext cx="172760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Rₜ = Pₜ + Pₜ₋₁ + Pₜ₋₂</a:t>
            </a:r>
          </a:p>
        </p:txBody>
      </p:sp>
      <p:sp>
        <p:nvSpPr>
          <p:cNvPr id="22" name="Line 22"/>
          <p:cNvSpPr/>
          <p:nvPr/>
        </p:nvSpPr>
        <p:spPr>
          <a:xfrm>
            <a:off x="9601200" y="2809875"/>
            <a:ext cx="438150" cy="9525"/>
          </a:xfrm>
          <a:custGeom>
            <a:avLst/>
            <a:gdLst/>
            <a:ahLst/>
            <a:cxnLst/>
            <a:rect l="l" t="t" r="r" b="b"/>
            <a:pathLst>
              <a:path w="438150" h="9525">
                <a:moveTo>
                  <a:pt x="0" y="0"/>
                </a:moveTo>
                <a:lnTo>
                  <a:pt x="438150" y="0"/>
                </a:lnTo>
              </a:path>
            </a:pathLst>
          </a:custGeom>
          <a:noFill/>
          <a:ln w="28575">
            <a:solidFill>
              <a:schemeClr val="accent3"/>
            </a:solidFill>
          </a:ln>
        </p:spPr>
      </p:sp>
      <p:sp>
        <p:nvSpPr>
          <p:cNvPr id="23" name="Freeform 23"/>
          <p:cNvSpPr/>
          <p:nvPr/>
        </p:nvSpPr>
        <p:spPr>
          <a:xfrm>
            <a:off x="9925050" y="2733675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114300" y="76200"/>
                </a:move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24" name="Rectangle 24"/>
          <p:cNvSpPr/>
          <p:nvPr/>
        </p:nvSpPr>
        <p:spPr>
          <a:xfrm>
            <a:off x="10134600" y="2419350"/>
            <a:ext cx="876300" cy="7810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5" name="TextBox 25"/>
          <p:cNvSpPr txBox="1"/>
          <p:nvPr/>
        </p:nvSpPr>
        <p:spPr>
          <a:xfrm>
            <a:off x="10256330" y="2574608"/>
            <a:ext cx="63284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SPI-3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340873" y="2888456"/>
            <a:ext cx="463753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无量纲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974461" y="3522821"/>
            <a:ext cx="407429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然后统计：SPI ≤ −1 的月份占比 → 干旱频率图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974461" y="3903821"/>
            <a:ext cx="4186980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再检查邻域关系：Global Moran I / Local Moran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975223" y="4301014"/>
            <a:ext cx="4500910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课堂图件来自合成数组；真实 CHIRPS 只用于数据练习。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78942" y="5664518"/>
            <a:ext cx="650172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读到任何数值，都要能回答：哪个网格？哪几个月？用的是什么基期和阈值？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03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3638575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先分清三种“数据”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592230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产品、随包样片、Notebook课堂输入用途不同，不能混写。</a:t>
            </a:r>
          </a:p>
        </p:txBody>
      </p:sp>
      <p:sp>
        <p:nvSpPr>
          <p:cNvPr id="4" name="Line 4"/>
          <p:cNvSpPr/>
          <p:nvPr/>
        </p:nvSpPr>
        <p:spPr>
          <a:xfrm>
            <a:off x="4267200" y="1657350"/>
            <a:ext cx="9525" cy="3771900"/>
          </a:xfrm>
          <a:custGeom>
            <a:avLst/>
            <a:gdLst/>
            <a:ahLst/>
            <a:cxnLst/>
            <a:rect l="l" t="t" r="r" b="b"/>
            <a:pathLst>
              <a:path w="9525" h="3771900">
                <a:moveTo>
                  <a:pt x="0" y="0"/>
                </a:moveTo>
                <a:lnTo>
                  <a:pt x="0" y="377190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Line 5"/>
          <p:cNvSpPr/>
          <p:nvPr/>
        </p:nvSpPr>
        <p:spPr>
          <a:xfrm>
            <a:off x="7981950" y="1657350"/>
            <a:ext cx="9525" cy="3771900"/>
          </a:xfrm>
          <a:custGeom>
            <a:avLst/>
            <a:gdLst/>
            <a:ahLst/>
            <a:cxnLst/>
            <a:rect l="l" t="t" r="r" b="b"/>
            <a:pathLst>
              <a:path w="9525" h="3771900">
                <a:moveTo>
                  <a:pt x="0" y="0"/>
                </a:moveTo>
                <a:lnTo>
                  <a:pt x="0" y="377190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6" name="TextBox 6"/>
          <p:cNvSpPr txBox="1"/>
          <p:nvPr/>
        </p:nvSpPr>
        <p:spPr>
          <a:xfrm>
            <a:off x="774192" y="1664018"/>
            <a:ext cx="117774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01　公开产品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0001" y="2070259"/>
            <a:ext cx="1815279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1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CHIRPS v2.0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3430" y="2562225"/>
            <a:ext cx="223647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卫星估计结合站点资料的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3430" y="2867025"/>
            <a:ext cx="142875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降水格网产品。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4192" y="3397568"/>
            <a:ext cx="179473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月降水；常用单位 mm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4192" y="3702368"/>
            <a:ext cx="273977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全球数据体量大，按官方入口获取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4573" y="4301014"/>
            <a:ext cx="2235799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入口：data.chc.ucsb.edu/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4573" y="4548664"/>
            <a:ext cx="1910261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products/CHIRPS-2.0/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84192" y="1664018"/>
            <a:ext cx="155938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02　随包真实样片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580001" y="2070259"/>
            <a:ext cx="2564296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3个月 × 1个小区域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83430" y="2562225"/>
            <a:ext cx="2751392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2023-11、2023-12、2024-01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83430" y="2867025"/>
            <a:ext cx="2368296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全球 GeoTIFF 与裁剪样片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84192" y="3397568"/>
            <a:ext cx="289407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裁剪：110.5–111.5°E、27–28°N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84192" y="3702368"/>
            <a:ext cx="212598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20×20 像元；EPSG:4326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84573" y="4301014"/>
            <a:ext cx="2597658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用于核查文件、空间范围和元数据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4573" y="4548664"/>
            <a:ext cx="2889616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不够长，不能直接支撑本案10年 SPI</a:t>
            </a:r>
          </a:p>
        </p:txBody>
      </p:sp>
      <p:sp>
        <p:nvSpPr>
          <p:cNvPr id="22" name="Rectangle 22"/>
          <p:cNvSpPr/>
          <p:nvPr/>
        </p:nvSpPr>
        <p:spPr>
          <a:xfrm>
            <a:off x="8248650" y="1657350"/>
            <a:ext cx="3238500" cy="3771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3" name="TextBox 23"/>
          <p:cNvSpPr txBox="1"/>
          <p:nvPr/>
        </p:nvSpPr>
        <p:spPr>
          <a:xfrm>
            <a:off x="8565642" y="1873568"/>
            <a:ext cx="214684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03　当前 Notebook 输入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561070" y="2309812"/>
            <a:ext cx="1931098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合成教学序列</a:t>
            </a:r>
          </a:p>
        </p:txBody>
      </p:sp>
      <p:sp>
        <p:nvSpPr>
          <p:cNvPr id="25" name="Line 25"/>
          <p:cNvSpPr/>
          <p:nvPr/>
        </p:nvSpPr>
        <p:spPr>
          <a:xfrm>
            <a:off x="8572500" y="2819400"/>
            <a:ext cx="2571750" cy="9525"/>
          </a:xfrm>
          <a:custGeom>
            <a:avLst/>
            <a:gdLst/>
            <a:ahLst/>
            <a:cxnLst/>
            <a:rect l="l" t="t" r="r" b="b"/>
            <a:pathLst>
              <a:path w="2571750" h="9525">
                <a:moveTo>
                  <a:pt x="0" y="0"/>
                </a:moveTo>
                <a:lnTo>
                  <a:pt x="257175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26" name="TextBox 26"/>
          <p:cNvSpPr txBox="1"/>
          <p:nvPr/>
        </p:nvSpPr>
        <p:spPr>
          <a:xfrm>
            <a:off x="8564880" y="3095625"/>
            <a:ext cx="122682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固定随机种子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564880" y="3457575"/>
            <a:ext cx="1701356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10年逐月 × 80格网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564880" y="3819525"/>
            <a:ext cx="2517362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Notebook 默认不读 CHIRPS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565642" y="4388168"/>
            <a:ext cx="291242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所有结果图均标注 synthetic_demo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566023" y="4758214"/>
            <a:ext cx="2253031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真实样片不是课堂结果的输入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78942" y="5759768"/>
            <a:ext cx="651880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下载得到数据 ≠ Notebook 已使用数据。报告中要写清当前运行的数据状态。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04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402908"/>
            <a:ext cx="10836402" cy="968692"/>
            <a:chOff x="669798" y="402908"/>
            <a:chExt cx="10836402" cy="968692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02908"/>
              <a:ext cx="537507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每一步都留下可检查的结果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26782"/>
              <a:ext cx="55698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按顺序跑完：知道输入是什么，也知道结果保存在哪里。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85800" y="1362075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</p:grpSp>
      <p:grpSp>
        <p:nvGrpSpPr>
          <p:cNvPr id="31" name="Group 31"/>
          <p:cNvGrpSpPr/>
          <p:nvPr/>
        </p:nvGrpSpPr>
        <p:grpSpPr>
          <a:xfrm>
            <a:off x="194920" y="2295525"/>
            <a:ext cx="11530736" cy="1251776"/>
            <a:chOff x="194920" y="2295525"/>
            <a:chExt cx="11530736" cy="1251776"/>
          </a:xfrm>
        </p:grpSpPr>
        <p:sp>
          <p:nvSpPr>
            <p:cNvPr id="6" name="Line 6"/>
            <p:cNvSpPr/>
            <p:nvPr/>
          </p:nvSpPr>
          <p:spPr>
            <a:xfrm>
              <a:off x="1181100" y="2552700"/>
              <a:ext cx="979170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7" name="Ellipse 7"/>
            <p:cNvSpPr/>
            <p:nvPr/>
          </p:nvSpPr>
          <p:spPr>
            <a:xfrm>
              <a:off x="923925" y="2295525"/>
              <a:ext cx="514350" cy="5143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108580" y="2450782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Ellipse 9"/>
            <p:cNvSpPr/>
            <p:nvPr/>
          </p:nvSpPr>
          <p:spPr>
            <a:xfrm>
              <a:off x="2886075" y="2295525"/>
              <a:ext cx="514350" cy="5143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070730" y="2450782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1" name="Ellipse 11"/>
            <p:cNvSpPr/>
            <p:nvPr/>
          </p:nvSpPr>
          <p:spPr>
            <a:xfrm>
              <a:off x="4848225" y="2295525"/>
              <a:ext cx="514350" cy="5143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5032880" y="2450782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6810375" y="2295525"/>
              <a:ext cx="514350" cy="5143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995030" y="2450782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5" name="Ellipse 15"/>
            <p:cNvSpPr/>
            <p:nvPr/>
          </p:nvSpPr>
          <p:spPr>
            <a:xfrm>
              <a:off x="8772525" y="2295525"/>
              <a:ext cx="514350" cy="5143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8957180" y="2450782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7" name="Ellipse 17"/>
            <p:cNvSpPr/>
            <p:nvPr/>
          </p:nvSpPr>
          <p:spPr>
            <a:xfrm>
              <a:off x="10734675" y="2295525"/>
              <a:ext cx="514350" cy="5143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919330" y="2450782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06260" y="2927032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认清输入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94920" y="3283268"/>
              <a:ext cx="197236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合成序列 / CHIRPS样片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668410" y="2927032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先做质检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418531" y="3283268"/>
              <a:ext cx="14494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120个月 × 80格网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628799" y="2927032"/>
              <a:ext cx="9532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算 SPI-3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280726" y="328326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累计、拟合、标准化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476095" y="2927032"/>
              <a:ext cx="11829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做空间统计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257106" y="3283268"/>
              <a:ext cx="162088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频率、Moran、FDR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554860" y="2927032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核对产物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360359" y="3283268"/>
              <a:ext cx="13386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4张图 + 2份CSV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517010" y="2927032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写清解释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0258044" y="3283268"/>
              <a:ext cx="14676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注明合成示例边界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678942" y="4026218"/>
            <a:ext cx="10945749" cy="1473707"/>
            <a:chOff x="678942" y="4026218"/>
            <a:chExt cx="10945749" cy="1473707"/>
          </a:xfrm>
        </p:grpSpPr>
        <p:sp>
          <p:nvSpPr>
            <p:cNvPr id="32" name="TextBox 32"/>
            <p:cNvSpPr txBox="1"/>
            <p:nvPr/>
          </p:nvSpPr>
          <p:spPr>
            <a:xfrm>
              <a:off x="678942" y="4026218"/>
              <a:ext cx="211277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每道检查点都能找到证据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685800" y="43243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54380" y="4600575"/>
              <a:ext cx="104576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输入与 QC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55142" y="4959668"/>
              <a:ext cx="160601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Notebook 输入摘要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55142" y="5235892"/>
              <a:ext cx="20128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来源、单位、时间、缺失</a:t>
              </a:r>
            </a:p>
          </p:txBody>
        </p:sp>
        <p:sp>
          <p:nvSpPr>
            <p:cNvPr id="37" name="Line 37"/>
            <p:cNvSpPr/>
            <p:nvPr/>
          </p:nvSpPr>
          <p:spPr>
            <a:xfrm>
              <a:off x="3390900" y="4572000"/>
              <a:ext cx="9525" cy="895350"/>
            </a:xfrm>
            <a:custGeom>
              <a:avLst/>
              <a:gdLst/>
              <a:ahLst/>
              <a:cxnLst/>
              <a:rect l="l" t="t" r="r" b="b"/>
              <a:pathLst>
                <a:path w="9525" h="895350">
                  <a:moveTo>
                    <a:pt x="0" y="0"/>
                  </a:moveTo>
                  <a:lnTo>
                    <a:pt x="0" y="89535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3745230" y="4600575"/>
              <a:ext cx="86334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算法结果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3745992" y="4959668"/>
              <a:ext cx="145389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SPI-3、干旱频率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3745992" y="5235892"/>
              <a:ext cx="179527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Global / Local Moran</a:t>
              </a:r>
            </a:p>
          </p:txBody>
        </p:sp>
        <p:sp>
          <p:nvSpPr>
            <p:cNvPr id="41" name="Line 41"/>
            <p:cNvSpPr/>
            <p:nvPr/>
          </p:nvSpPr>
          <p:spPr>
            <a:xfrm>
              <a:off x="6534150" y="4572000"/>
              <a:ext cx="9525" cy="895350"/>
            </a:xfrm>
            <a:custGeom>
              <a:avLst/>
              <a:gdLst/>
              <a:ahLst/>
              <a:cxnLst/>
              <a:rect l="l" t="t" r="r" b="b"/>
              <a:pathLst>
                <a:path w="9525" h="895350">
                  <a:moveTo>
                    <a:pt x="0" y="0"/>
                  </a:moveTo>
                  <a:lnTo>
                    <a:pt x="0" y="89535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6888480" y="4600575"/>
              <a:ext cx="86334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文件输出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889242" y="4959668"/>
              <a:ext cx="276703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outputs/student_run/figures/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6889242" y="5235892"/>
              <a:ext cx="246990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summary.csv 与 LISA 诊断表</a:t>
              </a:r>
            </a:p>
          </p:txBody>
        </p:sp>
        <p:sp>
          <p:nvSpPr>
            <p:cNvPr id="45" name="Line 45"/>
            <p:cNvSpPr/>
            <p:nvPr/>
          </p:nvSpPr>
          <p:spPr>
            <a:xfrm>
              <a:off x="9620250" y="4572000"/>
              <a:ext cx="9525" cy="895350"/>
            </a:xfrm>
            <a:custGeom>
              <a:avLst/>
              <a:gdLst/>
              <a:ahLst/>
              <a:cxnLst/>
              <a:rect l="l" t="t" r="r" b="b"/>
              <a:pathLst>
                <a:path w="9525" h="895350">
                  <a:moveTo>
                    <a:pt x="0" y="0"/>
                  </a:moveTo>
                  <a:lnTo>
                    <a:pt x="0" y="89535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9974580" y="4600575"/>
              <a:ext cx="86334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课堂结论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9975342" y="495966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只描述本次合成运行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9975342" y="5235892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不外推真实干旱分布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78942" y="5912168"/>
            <a:ext cx="10566654" cy="689038"/>
            <a:chOff x="678942" y="5912168"/>
            <a:chExt cx="10566654" cy="689038"/>
          </a:xfrm>
        </p:grpSpPr>
        <p:sp>
          <p:nvSpPr>
            <p:cNvPr id="50" name="TextBox 50"/>
            <p:cNvSpPr txBox="1"/>
            <p:nvPr/>
          </p:nvSpPr>
          <p:spPr>
            <a:xfrm>
              <a:off x="678942" y="5912168"/>
              <a:ext cx="492061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出错时先定位是哪一道检查点失败，再决定要不要继续运行。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05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402908"/>
            <a:ext cx="10836402" cy="968692"/>
            <a:chOff x="669798" y="402908"/>
            <a:chExt cx="10836402" cy="968692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02908"/>
              <a:ext cx="582032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开始计算前，先过数据质量关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26782"/>
              <a:ext cx="645833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先确认每个数字代表什么；真实产品接入时，再补做产品级检查。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85800" y="1362075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736092" y="1664018"/>
            <a:ext cx="5733898" cy="3384232"/>
            <a:chOff x="736092" y="1664018"/>
            <a:chExt cx="5733898" cy="3384232"/>
          </a:xfrm>
        </p:grpSpPr>
        <p:sp>
          <p:nvSpPr>
            <p:cNvPr id="6" name="TextBox 6"/>
            <p:cNvSpPr txBox="1"/>
            <p:nvPr/>
          </p:nvSpPr>
          <p:spPr>
            <a:xfrm>
              <a:off x="736092" y="1664018"/>
              <a:ext cx="264650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当前 Notebook：合成教学输入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981075" y="2171700"/>
              <a:ext cx="9525" cy="2876550"/>
            </a:xfrm>
            <a:custGeom>
              <a:avLst/>
              <a:gdLst/>
              <a:ahLst/>
              <a:cxnLst/>
              <a:rect l="l" t="t" r="r" b="b"/>
              <a:pathLst>
                <a:path w="9525" h="2876550">
                  <a:moveTo>
                    <a:pt x="0" y="0"/>
                  </a:moveTo>
                  <a:lnTo>
                    <a:pt x="0" y="2876550"/>
                  </a:lnTo>
                </a:path>
              </a:pathLst>
            </a:custGeom>
            <a:noFill/>
            <a:ln w="28575">
              <a:solidFill>
                <a:srgbClr val="C7D2CA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819150" y="2143125"/>
              <a:ext cx="323850" cy="323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28333" y="2242185"/>
              <a:ext cx="1054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344168" y="2107882"/>
              <a:ext cx="14161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形状对不对？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45692" y="2435542"/>
              <a:ext cx="393923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120个月 × 80个格网；输出网格为 8 行 × 10 列。</a:t>
              </a:r>
            </a:p>
          </p:txBody>
        </p:sp>
        <p:sp>
          <p:nvSpPr>
            <p:cNvPr id="12" name="Ellipse 12"/>
            <p:cNvSpPr/>
            <p:nvPr/>
          </p:nvSpPr>
          <p:spPr>
            <a:xfrm>
              <a:off x="819150" y="2867025"/>
              <a:ext cx="323850" cy="323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28333" y="2966085"/>
              <a:ext cx="1054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344168" y="2831782"/>
              <a:ext cx="23490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单位和状态写清了吗？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45692" y="3159442"/>
              <a:ext cx="43630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这是固定种子合成降水序列；不是 CHIRPS 实测值。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819150" y="3590925"/>
              <a:ext cx="323850" cy="323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28333" y="3689985"/>
              <a:ext cx="1054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44168" y="3555682"/>
              <a:ext cx="30487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时间顺序和缺失值检查了吗？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45692" y="3883342"/>
              <a:ext cx="512429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确认月序列连续；真实数据要检查 NoData、掩膜和有效月数。</a:t>
              </a:r>
            </a:p>
          </p:txBody>
        </p:sp>
        <p:sp>
          <p:nvSpPr>
            <p:cNvPr id="20" name="Ellipse 20"/>
            <p:cNvSpPr/>
            <p:nvPr/>
          </p:nvSpPr>
          <p:spPr>
            <a:xfrm>
              <a:off x="819150" y="4314825"/>
              <a:ext cx="323850" cy="323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28333" y="4413885"/>
              <a:ext cx="1054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344168" y="4279582"/>
              <a:ext cx="188259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空间支持一致吗？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45692" y="4607242"/>
              <a:ext cx="486232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同一网格、同一行列方向；真实栅格另核 CRS 与分辨率。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524750" y="1676400"/>
            <a:ext cx="3962400" cy="3638550"/>
            <a:chOff x="7524750" y="1676400"/>
            <a:chExt cx="3962400" cy="3638550"/>
          </a:xfrm>
        </p:grpSpPr>
        <p:sp>
          <p:nvSpPr>
            <p:cNvPr id="25" name="Rectangle 25"/>
            <p:cNvSpPr/>
            <p:nvPr/>
          </p:nvSpPr>
          <p:spPr>
            <a:xfrm>
              <a:off x="7524750" y="1676400"/>
              <a:ext cx="3962400" cy="36385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841742" y="1949768"/>
              <a:ext cx="230360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判断：当前可继续演示算法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7848600" y="2324100"/>
              <a:ext cx="3295650" cy="9525"/>
            </a:xfrm>
            <a:custGeom>
              <a:avLst/>
              <a:gdLst/>
              <a:ahLst/>
              <a:cxnLst/>
              <a:rect l="l" t="t" r="r" b="b"/>
              <a:pathLst>
                <a:path w="3295650" h="9525">
                  <a:moveTo>
                    <a:pt x="0" y="0"/>
                  </a:moveTo>
                  <a:lnTo>
                    <a:pt x="329565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839837" y="2595086"/>
              <a:ext cx="99002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合成数组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841742" y="2959418"/>
              <a:ext cx="30610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Notebook 直接生成，随机种子 102。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841742" y="3245168"/>
              <a:ext cx="278520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每个格网有 120 个月的教学序列。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7848600" y="3638550"/>
              <a:ext cx="3295650" cy="9525"/>
            </a:xfrm>
            <a:custGeom>
              <a:avLst/>
              <a:gdLst/>
              <a:ahLst/>
              <a:cxnLst/>
              <a:rect l="l" t="t" r="r" b="b"/>
              <a:pathLst>
                <a:path w="3295650" h="9525">
                  <a:moveTo>
                    <a:pt x="0" y="0"/>
                  </a:moveTo>
                  <a:lnTo>
                    <a:pt x="329565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839837" y="3833336"/>
              <a:ext cx="22395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接入真实 CHIRPS 前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841742" y="4197668"/>
              <a:ext cx="237629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先准备足够长的连续月资料，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841742" y="4483418"/>
              <a:ext cx="31910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再核产品版本、CRS、单位、NoData、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841742" y="4769168"/>
              <a:ext cx="292150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时间范围和空间掩膜，并重新运行。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685800" y="5486400"/>
            <a:ext cx="10820400" cy="1114806"/>
            <a:chOff x="685800" y="5486400"/>
            <a:chExt cx="10820400" cy="1114806"/>
          </a:xfrm>
        </p:grpSpPr>
        <p:sp>
          <p:nvSpPr>
            <p:cNvPr id="37" name="Rectangle 37"/>
            <p:cNvSpPr/>
            <p:nvPr/>
          </p:nvSpPr>
          <p:spPr>
            <a:xfrm>
              <a:off x="685800" y="5486400"/>
              <a:ext cx="10820400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925449" y="5659279"/>
              <a:ext cx="7162709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如果输入状态、时间轴或像元位置说不清，先停下来，不要先解释地图。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06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402908"/>
            <a:ext cx="10836402" cy="968692"/>
            <a:chOff x="669798" y="402908"/>
            <a:chExt cx="10836402" cy="968692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02908"/>
              <a:ext cx="591273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SPI-3：从降水到标准化异常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26782"/>
              <a:ext cx="53477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先把三个月降水合在一起，再与同一历月的基线比较。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85800" y="1362075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685800" y="1695450"/>
            <a:ext cx="3366326" cy="1847850"/>
            <a:chOff x="685800" y="1695450"/>
            <a:chExt cx="3366326" cy="1847850"/>
          </a:xfrm>
        </p:grpSpPr>
        <p:sp>
          <p:nvSpPr>
            <p:cNvPr id="6" name="Rectangle 6"/>
            <p:cNvSpPr/>
            <p:nvPr/>
          </p:nvSpPr>
          <p:spPr>
            <a:xfrm>
              <a:off x="685800" y="1695450"/>
              <a:ext cx="2800350" cy="18478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26592" y="1930718"/>
              <a:ext cx="163679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STEP 1　滚动累计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23544" y="2342198"/>
              <a:ext cx="29467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Rₜ = Pₜ + Pₜ₋₁ + Pₜ₋₂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6211" y="2779871"/>
              <a:ext cx="173492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每个像元单独计算。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26592" y="3092768"/>
              <a:ext cx="312553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前两个月没有完整3月窗，记为 NaN。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638550" y="1695450"/>
            <a:ext cx="3967551" cy="1847850"/>
            <a:chOff x="3638550" y="1695450"/>
            <a:chExt cx="3967551" cy="1847850"/>
          </a:xfrm>
        </p:grpSpPr>
        <p:sp>
          <p:nvSpPr>
            <p:cNvPr id="12" name="Line 12"/>
            <p:cNvSpPr/>
            <p:nvPr/>
          </p:nvSpPr>
          <p:spPr>
            <a:xfrm>
              <a:off x="3638550" y="2609850"/>
              <a:ext cx="38100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3" name="Rectangle 13"/>
            <p:cNvSpPr/>
            <p:nvPr/>
          </p:nvSpPr>
          <p:spPr>
            <a:xfrm>
              <a:off x="4171950" y="1695450"/>
              <a:ext cx="3124200" cy="18478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412742" y="1930718"/>
              <a:ext cx="183842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STEP 2　按历月拟合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410837" y="2318861"/>
              <a:ext cx="269188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同一个日历月单独建基线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412742" y="2730818"/>
              <a:ext cx="31933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正累计值拟合 Gamma；位置固定为 0。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412742" y="3054668"/>
              <a:ext cx="195830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零值概率 q₀ 单独保留。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448550" y="1695450"/>
            <a:ext cx="4057650" cy="1847850"/>
            <a:chOff x="7448550" y="1695450"/>
            <a:chExt cx="4057650" cy="1847850"/>
          </a:xfrm>
        </p:grpSpPr>
        <p:sp>
          <p:nvSpPr>
            <p:cNvPr id="19" name="Line 19"/>
            <p:cNvSpPr/>
            <p:nvPr/>
          </p:nvSpPr>
          <p:spPr>
            <a:xfrm>
              <a:off x="7448550" y="2609850"/>
              <a:ext cx="38100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20" name="Rectangle 20"/>
            <p:cNvSpPr/>
            <p:nvPr/>
          </p:nvSpPr>
          <p:spPr>
            <a:xfrm>
              <a:off x="7981950" y="1695450"/>
              <a:ext cx="3524250" cy="18478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222742" y="1930718"/>
              <a:ext cx="244330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STEP 3　转成标准正态分数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221218" y="2355532"/>
              <a:ext cx="265445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H(x) = q₀ + (1−q₀)G(x)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21218" y="2736532"/>
              <a:ext cx="21171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SPI-3 = Φ⁻¹(H(x))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223123" y="3100864"/>
              <a:ext cx="3235543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SPI 无量纲；负值表示低于本历月基线。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78942" y="3892868"/>
            <a:ext cx="10827258" cy="1426083"/>
            <a:chOff x="678942" y="3892868"/>
            <a:chExt cx="10827258" cy="1426083"/>
          </a:xfrm>
        </p:grpSpPr>
        <p:sp>
          <p:nvSpPr>
            <p:cNvPr id="26" name="TextBox 26"/>
            <p:cNvSpPr txBox="1"/>
            <p:nvPr/>
          </p:nvSpPr>
          <p:spPr>
            <a:xfrm>
              <a:off x="678942" y="3892868"/>
              <a:ext cx="230360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代码里的回退条件不能省略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685800" y="41910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73049" y="4440079"/>
              <a:ext cx="2026013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每历月有效样本不足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74192" y="4769168"/>
              <a:ext cx="182199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少于 min_samples = 5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74192" y="5054918"/>
              <a:ext cx="175057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不能稳定拟合 Gamma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3992499" y="4440079"/>
              <a:ext cx="2249348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正值样本不够或无变异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993642" y="4769168"/>
              <a:ext cx="204008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正值少于 2 个、方差近零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3993642" y="505491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或拟合报错时回退到 z-score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897749" y="4440079"/>
              <a:ext cx="1356009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解释时怎么写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898892" y="476916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结果表标明回退方法；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898892" y="5054918"/>
              <a:ext cx="270205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不可说它等同于完整 SPI 拟合。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85800" y="5543550"/>
            <a:ext cx="10820400" cy="1057656"/>
            <a:chOff x="685800" y="5543550"/>
            <a:chExt cx="10820400" cy="1057656"/>
          </a:xfrm>
        </p:grpSpPr>
        <p:sp>
          <p:nvSpPr>
            <p:cNvPr id="38" name="Rectangle 38"/>
            <p:cNvSpPr/>
            <p:nvPr/>
          </p:nvSpPr>
          <p:spPr>
            <a:xfrm>
              <a:off x="685800" y="5543550"/>
              <a:ext cx="10820400" cy="495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926211" y="5704046"/>
              <a:ext cx="766185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本例只有10年合成序列，用来教计算链；真实应用要有足够长且质量合格的历史基线。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07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402908"/>
            <a:ext cx="10836402" cy="968692"/>
            <a:chOff x="669798" y="402908"/>
            <a:chExt cx="10836402" cy="968692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02908"/>
              <a:ext cx="671083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两类空间统计，回答两个不同问题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26782"/>
              <a:ext cx="49034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比较前先核对：输入变量不同，检验方式也不同。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85800" y="1362075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770763" y="1673542"/>
            <a:ext cx="10640187" cy="1955483"/>
            <a:chOff x="770763" y="1673542"/>
            <a:chExt cx="10640187" cy="1955483"/>
          </a:xfrm>
        </p:grpSpPr>
        <p:sp>
          <p:nvSpPr>
            <p:cNvPr id="6" name="TextBox 6"/>
            <p:cNvSpPr txBox="1"/>
            <p:nvPr/>
          </p:nvSpPr>
          <p:spPr>
            <a:xfrm>
              <a:off x="774192" y="1673542"/>
              <a:ext cx="287607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全局：整体上是否呈现空间相似？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70763" y="2029301"/>
              <a:ext cx="194621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Global Moran I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73430" y="2466975"/>
              <a:ext cx="38557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变量：120个月中 SPI-3 ≤ −1 的干旱频率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73430" y="2809875"/>
              <a:ext cx="313029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本次 I = −0.0596；是描述统计量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74192" y="3168968"/>
              <a:ext cx="457531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代码未做置换或显著性检验，不能写成“显著随机分布”。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781050" y="3619500"/>
              <a:ext cx="10629900" cy="9525"/>
            </a:xfrm>
            <a:custGeom>
              <a:avLst/>
              <a:gdLst/>
              <a:ahLst/>
              <a:cxnLst/>
              <a:rect l="l" t="t" r="r" b="b"/>
              <a:pathLst>
                <a:path w="10629900" h="9525">
                  <a:moveTo>
                    <a:pt x="0" y="0"/>
                  </a:moveTo>
                  <a:lnTo>
                    <a:pt x="1062990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770763" y="3892868"/>
            <a:ext cx="6162675" cy="1730883"/>
            <a:chOff x="770763" y="3892868"/>
            <a:chExt cx="6162675" cy="1730883"/>
          </a:xfrm>
        </p:grpSpPr>
        <p:sp>
          <p:nvSpPr>
            <p:cNvPr id="13" name="TextBox 13"/>
            <p:cNvSpPr txBox="1"/>
            <p:nvPr/>
          </p:nvSpPr>
          <p:spPr>
            <a:xfrm>
              <a:off x="774192" y="3892868"/>
              <a:ext cx="36393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局部：哪些像元的值与邻域组合通过检验？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70763" y="4239101"/>
              <a:ext cx="470365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Local Moran I + 置换检验 + BH-FDR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73430" y="4657725"/>
              <a:ext cx="61600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变量：末年 12 个月平均 SPI-3；置换 4,999 次，随机种子 102。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73430" y="5000625"/>
              <a:ext cx="615524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先看 HH / LL / HL / LH 象限，再只把 q ≤ 0.05 的像元称为显著。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74192" y="5359718"/>
              <a:ext cx="606247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当前合成运行：80 格网中 0 个通过 FDR；灰色代表本次未达显著阈值。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001000" y="1809750"/>
            <a:ext cx="2794406" cy="1604201"/>
            <a:chOff x="8001000" y="1809750"/>
            <a:chExt cx="2794406" cy="1604201"/>
          </a:xfrm>
        </p:grpSpPr>
        <p:sp>
          <p:nvSpPr>
            <p:cNvPr id="19" name="Line 19"/>
            <p:cNvSpPr/>
            <p:nvPr/>
          </p:nvSpPr>
          <p:spPr>
            <a:xfrm>
              <a:off x="8001000" y="1809750"/>
              <a:ext cx="9525" cy="1543050"/>
            </a:xfrm>
            <a:custGeom>
              <a:avLst/>
              <a:gdLst/>
              <a:ahLst/>
              <a:cxnLst/>
              <a:rect l="l" t="t" r="r" b="b"/>
              <a:pathLst>
                <a:path w="9525" h="1543050">
                  <a:moveTo>
                    <a:pt x="0" y="0"/>
                  </a:moveTo>
                  <a:lnTo>
                    <a:pt x="0" y="154305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337042" y="1968818"/>
              <a:ext cx="151899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Local 象限怎样读</a:t>
              </a:r>
            </a:p>
          </p:txBody>
        </p:sp>
        <p:sp>
          <p:nvSpPr>
            <p:cNvPr id="21" name="Ellipse 21"/>
            <p:cNvSpPr/>
            <p:nvPr/>
          </p:nvSpPr>
          <p:spPr>
            <a:xfrm>
              <a:off x="8477250" y="2428875"/>
              <a:ext cx="190500" cy="190500"/>
            </a:xfrm>
            <a:prstGeom prst="ellipse">
              <a:avLst/>
            </a:prstGeom>
            <a:solidFill>
              <a:srgbClr val="D73027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794242" y="2445068"/>
              <a:ext cx="176113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HH：高值周围也偏高</a:t>
              </a:r>
            </a:p>
          </p:txBody>
        </p:sp>
        <p:sp>
          <p:nvSpPr>
            <p:cNvPr id="23" name="Ellipse 23"/>
            <p:cNvSpPr/>
            <p:nvPr/>
          </p:nvSpPr>
          <p:spPr>
            <a:xfrm>
              <a:off x="8477250" y="2781300"/>
              <a:ext cx="190500" cy="190500"/>
            </a:xfrm>
            <a:prstGeom prst="ellipse">
              <a:avLst/>
            </a:prstGeom>
            <a:solidFill>
              <a:srgbClr val="4575B4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794242" y="2797492"/>
              <a:ext cx="176113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LL：低值周围也偏低</a:t>
              </a:r>
            </a:p>
          </p:txBody>
        </p:sp>
        <p:sp>
          <p:nvSpPr>
            <p:cNvPr id="25" name="Ellipse 25"/>
            <p:cNvSpPr/>
            <p:nvPr/>
          </p:nvSpPr>
          <p:spPr>
            <a:xfrm>
              <a:off x="8477250" y="3133725"/>
              <a:ext cx="190500" cy="190500"/>
            </a:xfrm>
            <a:prstGeom prst="ellipse">
              <a:avLst/>
            </a:prstGeom>
            <a:solidFill>
              <a:srgbClr val="FDAE6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794242" y="3149918"/>
              <a:ext cx="20011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HL / LH：局部空间离群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562850" y="3914775"/>
            <a:ext cx="3943350" cy="1828800"/>
            <a:chOff x="7562850" y="3914775"/>
            <a:chExt cx="3943350" cy="1828800"/>
          </a:xfrm>
        </p:grpSpPr>
        <p:sp>
          <p:nvSpPr>
            <p:cNvPr id="28" name="Rectangle 28"/>
            <p:cNvSpPr/>
            <p:nvPr/>
          </p:nvSpPr>
          <p:spPr>
            <a:xfrm>
              <a:off x="7562850" y="3914775"/>
              <a:ext cx="3943350" cy="1828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840980" y="4133850"/>
              <a:ext cx="213550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不要把象限当成显著性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841742" y="4521518"/>
              <a:ext cx="255803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象限只按本地值和邻域空间滞后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841742" y="4807268"/>
              <a:ext cx="29487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的正负分类。显著性要看置换 p 值，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841742" y="509301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再看多重检验校正后的 q 值。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842123" y="5405914"/>
              <a:ext cx="2726893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两种变量、两套问题，不可互换。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79323" y="5910739"/>
            <a:ext cx="10566273" cy="690467"/>
            <a:chOff x="679323" y="5910739"/>
            <a:chExt cx="10566273" cy="690467"/>
          </a:xfrm>
        </p:grpSpPr>
        <p:sp>
          <p:nvSpPr>
            <p:cNvPr id="35" name="TextBox 35"/>
            <p:cNvSpPr txBox="1"/>
            <p:nvPr/>
          </p:nvSpPr>
          <p:spPr>
            <a:xfrm>
              <a:off x="679323" y="5910739"/>
              <a:ext cx="5182362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本页所有数值均来自固定种子合成教学数据，不代表真实区域诊断。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08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402908"/>
            <a:ext cx="10836402" cy="968692"/>
            <a:chOff x="669798" y="402908"/>
            <a:chExt cx="10836402" cy="968692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02908"/>
              <a:ext cx="527835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按这个顺序运行 Notebook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26782"/>
              <a:ext cx="49034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从案例文件夹打开，不要先改数据或跳到结果图。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85800" y="1362075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790575" y="1724025"/>
            <a:ext cx="6934486" cy="3724275"/>
            <a:chOff x="790575" y="1724025"/>
            <a:chExt cx="6934486" cy="3724275"/>
          </a:xfrm>
        </p:grpSpPr>
        <p:sp>
          <p:nvSpPr>
            <p:cNvPr id="6" name="Line 6"/>
            <p:cNvSpPr/>
            <p:nvPr/>
          </p:nvSpPr>
          <p:spPr>
            <a:xfrm>
              <a:off x="990600" y="1809750"/>
              <a:ext cx="9525" cy="3429000"/>
            </a:xfrm>
            <a:custGeom>
              <a:avLst/>
              <a:gdLst/>
              <a:ahLst/>
              <a:cxnLst/>
              <a:rect l="l" t="t" r="r" b="b"/>
              <a:pathLst>
                <a:path w="9525" h="3429000">
                  <a:moveTo>
                    <a:pt x="0" y="0"/>
                  </a:moveTo>
                  <a:lnTo>
                    <a:pt x="0" y="3429000"/>
                  </a:lnTo>
                </a:path>
              </a:pathLst>
            </a:custGeom>
            <a:noFill/>
            <a:ln w="28575">
              <a:solidFill>
                <a:srgbClr val="C7D2CA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790575" y="1724025"/>
              <a:ext cx="400050" cy="4000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31265" y="184499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401318" y="1745932"/>
              <a:ext cx="206021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打开核心 Notebook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02842" y="2083118"/>
              <a:ext cx="58111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cases/02_chirps-drought-hotspots/notebook/核心算法代码.ipynb</a:t>
              </a:r>
            </a:p>
          </p:txBody>
        </p:sp>
        <p:sp>
          <p:nvSpPr>
            <p:cNvPr id="11" name="Ellipse 11"/>
            <p:cNvSpPr/>
            <p:nvPr/>
          </p:nvSpPr>
          <p:spPr>
            <a:xfrm>
              <a:off x="790575" y="25622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1265" y="268319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401318" y="2584132"/>
              <a:ext cx="30487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选择案例环境，从第一格运行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402842" y="2921318"/>
              <a:ext cx="619273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在 VS Code / Jupyter 选择本案 Python 环境；Restart Kernel → Run All。</a:t>
              </a:r>
            </a:p>
          </p:txBody>
        </p:sp>
        <p:sp>
          <p:nvSpPr>
            <p:cNvPr id="15" name="Ellipse 15"/>
            <p:cNvSpPr/>
            <p:nvPr/>
          </p:nvSpPr>
          <p:spPr>
            <a:xfrm>
              <a:off x="790575" y="34004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1265" y="352139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01318" y="3422332"/>
              <a:ext cx="25822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确认输入摘要和算法输出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402842" y="3759518"/>
              <a:ext cx="632221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先核合成数据标记，再看 SPI、频率、Moran/LISA 表和四张直接显示的图。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790575" y="42386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1265" y="435959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401318" y="4260532"/>
              <a:ext cx="328197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保存自己的运行结果并记录参数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402842" y="4597718"/>
              <a:ext cx="546339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写明 data_status、随机种子、阈值与 FDR 规则；保留运行日志。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1409700" y="5029200"/>
              <a:ext cx="5010150" cy="419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574292" y="5159692"/>
              <a:ext cx="49232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默认从合成序列运行；CHIRPS 样片不会自动接入模型。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086600" y="1657350"/>
            <a:ext cx="4419600" cy="4019550"/>
            <a:chOff x="7086600" y="1657350"/>
            <a:chExt cx="4419600" cy="4019550"/>
          </a:xfrm>
        </p:grpSpPr>
        <p:sp>
          <p:nvSpPr>
            <p:cNvPr id="26" name="Rectangle 26"/>
            <p:cNvSpPr/>
            <p:nvPr/>
          </p:nvSpPr>
          <p:spPr>
            <a:xfrm>
              <a:off x="7086600" y="1657350"/>
              <a:ext cx="4419600" cy="401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422642" y="1930718"/>
              <a:ext cx="211277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运行完成后检查这些文件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7429500" y="2286000"/>
              <a:ext cx="3733800" cy="9525"/>
            </a:xfrm>
            <a:custGeom>
              <a:avLst/>
              <a:gdLst/>
              <a:ahLst/>
              <a:cxnLst/>
              <a:rect l="l" t="t" r="r" b="b"/>
              <a:pathLst>
                <a:path w="3733800" h="9525">
                  <a:moveTo>
                    <a:pt x="0" y="0"/>
                  </a:moveTo>
                  <a:lnTo>
                    <a:pt x="3733800" y="0"/>
                  </a:lnTo>
                </a:path>
              </a:pathLst>
            </a:custGeom>
            <a:noFill/>
            <a:ln w="9525">
              <a:solidFill>
                <a:schemeClr val="accent3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422642" y="2540318"/>
              <a:ext cx="20128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F3F6F1"/>
                  </a:solidFill>
                  <a:latin typeface="Consolas"/>
                  <a:ea typeface="Consolas"/>
                  <a:cs typeface="Consolas"/>
                </a:rPr>
                <a:t>outputs/student_run/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13523" y="2948464"/>
              <a:ext cx="3510920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80" dirty="0">
                  <a:solidFill>
                    <a:srgbClr val="E5ECE7"/>
                  </a:solidFill>
                  <a:latin typeface="Consolas"/>
                  <a:ea typeface="Consolas"/>
                  <a:cs typeface="Consolas"/>
                </a:rPr>
                <a:t>figures/01_spatiotemporal_overview.png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13523" y="3262789"/>
              <a:ext cx="2968132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80" dirty="0">
                  <a:solidFill>
                    <a:srgbClr val="E5ECE7"/>
                  </a:solidFill>
                  <a:latin typeface="Consolas"/>
                  <a:ea typeface="Consolas"/>
                  <a:cs typeface="Consolas"/>
                </a:rPr>
                <a:t>figures/02_trend_significance.png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613523" y="3577114"/>
              <a:ext cx="2925054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80" dirty="0">
                  <a:solidFill>
                    <a:srgbClr val="E5ECE7"/>
                  </a:solidFill>
                  <a:latin typeface="Consolas"/>
                  <a:ea typeface="Consolas"/>
                  <a:cs typeface="Consolas"/>
                </a:rPr>
                <a:t>figures/03_spatial_diagnostic.png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13523" y="3891439"/>
              <a:ext cx="2304725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80" dirty="0">
                  <a:solidFill>
                    <a:srgbClr val="E5ECE7"/>
                  </a:solidFill>
                  <a:latin typeface="Consolas"/>
                  <a:ea typeface="Consolas"/>
                  <a:cs typeface="Consolas"/>
                </a:rPr>
                <a:t>figures/04_sensitivity.png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613523" y="4301014"/>
              <a:ext cx="1124377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80" dirty="0">
                  <a:solidFill>
                    <a:srgbClr val="E5ECE7"/>
                  </a:solidFill>
                  <a:latin typeface="Consolas"/>
                  <a:ea typeface="Consolas"/>
                  <a:cs typeface="Consolas"/>
                </a:rPr>
                <a:t>summary.csv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613523" y="4615339"/>
              <a:ext cx="2123796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80" dirty="0">
                  <a:solidFill>
                    <a:srgbClr val="E5ECE7"/>
                  </a:solidFill>
                  <a:latin typeface="Consolas"/>
                  <a:ea typeface="Consolas"/>
                  <a:cs typeface="Consolas"/>
                </a:rPr>
                <a:t>lisa_cell_diagnostics.csv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7429500" y="5010150"/>
              <a:ext cx="3733800" cy="9525"/>
            </a:xfrm>
            <a:custGeom>
              <a:avLst/>
              <a:gdLst/>
              <a:ahLst/>
              <a:cxnLst/>
              <a:rect l="l" t="t" r="r" b="b"/>
              <a:pathLst>
                <a:path w="3733800" h="9525">
                  <a:moveTo>
                    <a:pt x="0" y="0"/>
                  </a:moveTo>
                  <a:lnTo>
                    <a:pt x="3733800" y="0"/>
                  </a:lnTo>
                </a:path>
              </a:pathLst>
            </a:custGeom>
            <a:noFill/>
            <a:ln w="9525">
              <a:solidFill>
                <a:schemeClr val="accent3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7423023" y="5196364"/>
              <a:ext cx="2942285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图、表都能打开后，再开始撰写解释。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79323" y="5891689"/>
            <a:ext cx="10566273" cy="709517"/>
            <a:chOff x="679323" y="5891689"/>
            <a:chExt cx="10566273" cy="709517"/>
          </a:xfrm>
        </p:grpSpPr>
        <p:sp>
          <p:nvSpPr>
            <p:cNvPr id="39" name="TextBox 39"/>
            <p:cNvSpPr txBox="1"/>
            <p:nvPr/>
          </p:nvSpPr>
          <p:spPr>
            <a:xfrm>
              <a:off x="679323" y="5891689"/>
              <a:ext cx="5354676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逐格运行如遇导入或路径问题，先回到运行手册核对工作目录和环境。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09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69798" y="402908"/>
            <a:ext cx="6195014" cy="846581"/>
            <a:chOff x="669798" y="402908"/>
            <a:chExt cx="6195014" cy="846581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02908"/>
              <a:ext cx="6195014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结果一｜末月 SPI-3 空间分布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26782"/>
              <a:ext cx="51255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先读标准化指数色带，再确认这个格网图表示什么。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5800" y="1504950"/>
            <a:ext cx="7239000" cy="3619500"/>
            <a:chOff x="685800" y="1504950"/>
            <a:chExt cx="7239000" cy="361950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1504950"/>
              <a:ext cx="7239000" cy="3619500"/>
            </a:xfrm>
            <a:prstGeom prst="rect">
              <a:avLst/>
            </a:prstGeom>
          </p:spPr>
        </p:pic>
      </p:grpSp>
      <p:grpSp>
        <p:nvGrpSpPr>
          <p:cNvPr id="19" name="Group 19"/>
          <p:cNvGrpSpPr/>
          <p:nvPr/>
        </p:nvGrpSpPr>
        <p:grpSpPr>
          <a:xfrm>
            <a:off x="8248650" y="1562100"/>
            <a:ext cx="3143250" cy="3657600"/>
            <a:chOff x="8248650" y="1562100"/>
            <a:chExt cx="3143250" cy="3657600"/>
          </a:xfrm>
        </p:grpSpPr>
        <p:sp>
          <p:nvSpPr>
            <p:cNvPr id="7" name="Line 7"/>
            <p:cNvSpPr/>
            <p:nvPr/>
          </p:nvSpPr>
          <p:spPr>
            <a:xfrm>
              <a:off x="8248650" y="1562100"/>
              <a:ext cx="9525" cy="3657600"/>
            </a:xfrm>
            <a:custGeom>
              <a:avLst/>
              <a:gdLst/>
              <a:ahLst/>
              <a:cxnLst/>
              <a:rect l="l" t="t" r="r" b="b"/>
              <a:pathLst>
                <a:path w="9525" h="3657600">
                  <a:moveTo>
                    <a:pt x="0" y="0"/>
                  </a:moveTo>
                  <a:lnTo>
                    <a:pt x="0" y="365760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584692" y="1664018"/>
              <a:ext cx="58618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怎么读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582787" y="2061686"/>
              <a:ext cx="227811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SPI-3 是无量纲异常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584692" y="2445068"/>
              <a:ext cx="20128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负值：低于该历月基线；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584692" y="2730818"/>
              <a:ext cx="20128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正值：高于该历月基线。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8591550" y="3105150"/>
              <a:ext cx="2800350" cy="9525"/>
            </a:xfrm>
            <a:custGeom>
              <a:avLst/>
              <a:gdLst/>
              <a:ahLst/>
              <a:cxnLst/>
              <a:rect l="l" t="t" r="r" b="b"/>
              <a:pathLst>
                <a:path w="2800350" h="9525">
                  <a:moveTo>
                    <a:pt x="0" y="0"/>
                  </a:moveTo>
                  <a:lnTo>
                    <a:pt x="280035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583930" y="3324225"/>
              <a:ext cx="107537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看空间位置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584692" y="3683318"/>
              <a:ext cx="21945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横纵轴是格网列、行编号，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584692" y="3969068"/>
              <a:ext cx="14676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不是经纬度坐标。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591550" y="4438650"/>
              <a:ext cx="2800350" cy="6286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775192" y="4559618"/>
              <a:ext cx="134948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只显示末月结果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775954" y="4823460"/>
              <a:ext cx="178917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不能据此判断十年趋势。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85800" y="5391150"/>
            <a:ext cx="10706100" cy="1210056"/>
            <a:chOff x="685800" y="5391150"/>
            <a:chExt cx="10706100" cy="1210056"/>
          </a:xfrm>
        </p:grpSpPr>
        <p:sp>
          <p:nvSpPr>
            <p:cNvPr id="20" name="Rectangle 20"/>
            <p:cNvSpPr/>
            <p:nvPr/>
          </p:nvSpPr>
          <p:spPr>
            <a:xfrm>
              <a:off x="685800" y="5391150"/>
              <a:ext cx="107061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26211" y="5580221"/>
              <a:ext cx="826438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数据状态：合成教学序列　｜　8 × 10 格网　｜　末月 SPI-3　｜　不代表真实地区观测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10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69798" y="402908"/>
            <a:ext cx="5375072" cy="846581"/>
            <a:chOff x="669798" y="402908"/>
            <a:chExt cx="5375072" cy="846581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02908"/>
              <a:ext cx="537507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结果二｜全期干旱发生频率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26782"/>
              <a:ext cx="46813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先看阈值和统计时段，再看各格网的频率差别。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90133" y="1504950"/>
            <a:ext cx="5630333" cy="3619500"/>
            <a:chOff x="1490133" y="1504950"/>
            <a:chExt cx="5630333" cy="361950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90133" y="1504950"/>
              <a:ext cx="5630333" cy="3619500"/>
            </a:xfrm>
            <a:prstGeom prst="rect">
              <a:avLst/>
            </a:prstGeom>
          </p:spPr>
        </p:pic>
      </p:grpSp>
      <p:grpSp>
        <p:nvGrpSpPr>
          <p:cNvPr id="19" name="Group 19"/>
          <p:cNvGrpSpPr/>
          <p:nvPr/>
        </p:nvGrpSpPr>
        <p:grpSpPr>
          <a:xfrm>
            <a:off x="8248650" y="1562100"/>
            <a:ext cx="3143250" cy="3657600"/>
            <a:chOff x="8248650" y="1562100"/>
            <a:chExt cx="3143250" cy="3657600"/>
          </a:xfrm>
        </p:grpSpPr>
        <p:sp>
          <p:nvSpPr>
            <p:cNvPr id="7" name="Line 7"/>
            <p:cNvSpPr/>
            <p:nvPr/>
          </p:nvSpPr>
          <p:spPr>
            <a:xfrm>
              <a:off x="8248650" y="1562100"/>
              <a:ext cx="9525" cy="3657600"/>
            </a:xfrm>
            <a:custGeom>
              <a:avLst/>
              <a:gdLst/>
              <a:ahLst/>
              <a:cxnLst/>
              <a:rect l="l" t="t" r="r" b="b"/>
              <a:pathLst>
                <a:path w="9525" h="3657600">
                  <a:moveTo>
                    <a:pt x="0" y="0"/>
                  </a:moveTo>
                  <a:lnTo>
                    <a:pt x="0" y="365760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584692" y="1664018"/>
              <a:ext cx="77701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指标定义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583549" y="2020729"/>
              <a:ext cx="90934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干旱频率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584692" y="2368868"/>
              <a:ext cx="213558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SPI-3 ≤ −1 的有效月份数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8591550" y="2686050"/>
              <a:ext cx="2800350" cy="9525"/>
            </a:xfrm>
            <a:custGeom>
              <a:avLst/>
              <a:gdLst/>
              <a:ahLst/>
              <a:cxnLst/>
              <a:rect l="l" t="t" r="r" b="b"/>
              <a:pathLst>
                <a:path w="2800350" h="9525">
                  <a:moveTo>
                    <a:pt x="0" y="0"/>
                  </a:moveTo>
                  <a:lnTo>
                    <a:pt x="280035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584692" y="2959418"/>
              <a:ext cx="20128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本次合成输出的平均频率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578596" y="3239452"/>
              <a:ext cx="12874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17.63%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013442" y="3368992"/>
              <a:ext cx="106779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最高 22.03%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591550" y="3733800"/>
              <a:ext cx="2800350" cy="9525"/>
            </a:xfrm>
            <a:custGeom>
              <a:avLst/>
              <a:gdLst/>
              <a:ahLst/>
              <a:cxnLst/>
              <a:rect l="l" t="t" r="r" b="b"/>
              <a:pathLst>
                <a:path w="2800350" h="9525">
                  <a:moveTo>
                    <a:pt x="0" y="0"/>
                  </a:moveTo>
                  <a:lnTo>
                    <a:pt x="280035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8583549" y="3944779"/>
              <a:ext cx="2654668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Global Moran I = −0.0596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584692" y="4302442"/>
              <a:ext cx="25211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仅为描述统计；Notebook 没有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584692" y="4588192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对它做显著性检验。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85800" y="5391150"/>
            <a:ext cx="10706100" cy="1210056"/>
            <a:chOff x="685800" y="5391150"/>
            <a:chExt cx="10706100" cy="1210056"/>
          </a:xfrm>
        </p:grpSpPr>
        <p:sp>
          <p:nvSpPr>
            <p:cNvPr id="20" name="Rectangle 20"/>
            <p:cNvSpPr/>
            <p:nvPr/>
          </p:nvSpPr>
          <p:spPr>
            <a:xfrm>
              <a:off x="685800" y="5391150"/>
              <a:ext cx="10706100" cy="533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26211" y="5580221"/>
              <a:ext cx="809339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别把文件名中的“trend_significance”当成图意：此图是频率地图，没有趋势显著性结果。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11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69798" y="402908"/>
            <a:ext cx="6856242" cy="846581"/>
            <a:chOff x="669798" y="402908"/>
            <a:chExt cx="6856242" cy="846581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02908"/>
              <a:ext cx="685624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结果三｜Local Moran 象限与 FDR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26782"/>
              <a:ext cx="60140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象限先描述高低组合；只有通过多重检验校正，才标为显著。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5800" y="1504950"/>
            <a:ext cx="7239000" cy="3619500"/>
            <a:chOff x="685800" y="1504950"/>
            <a:chExt cx="7239000" cy="361950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1504950"/>
              <a:ext cx="7239000" cy="3619500"/>
            </a:xfrm>
            <a:prstGeom prst="rect">
              <a:avLst/>
            </a:prstGeom>
          </p:spPr>
        </p:pic>
      </p:grpSp>
      <p:grpSp>
        <p:nvGrpSpPr>
          <p:cNvPr id="18" name="Group 18"/>
          <p:cNvGrpSpPr/>
          <p:nvPr/>
        </p:nvGrpSpPr>
        <p:grpSpPr>
          <a:xfrm>
            <a:off x="8248650" y="1562100"/>
            <a:ext cx="3172435" cy="3657600"/>
            <a:chOff x="8248650" y="1562100"/>
            <a:chExt cx="3172435" cy="3657600"/>
          </a:xfrm>
        </p:grpSpPr>
        <p:sp>
          <p:nvSpPr>
            <p:cNvPr id="7" name="Line 7"/>
            <p:cNvSpPr/>
            <p:nvPr/>
          </p:nvSpPr>
          <p:spPr>
            <a:xfrm>
              <a:off x="8248650" y="1562100"/>
              <a:ext cx="9525" cy="3657600"/>
            </a:xfrm>
            <a:custGeom>
              <a:avLst/>
              <a:gdLst/>
              <a:ahLst/>
              <a:cxnLst/>
              <a:rect l="l" t="t" r="r" b="b"/>
              <a:pathLst>
                <a:path w="9525" h="3657600">
                  <a:moveTo>
                    <a:pt x="0" y="0"/>
                  </a:moveTo>
                  <a:lnTo>
                    <a:pt x="0" y="365760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584692" y="1664018"/>
              <a:ext cx="11586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本页分析对象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584311" y="2036921"/>
              <a:ext cx="224131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末年 12 个月平均 SPI-3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585073" y="2367439"/>
              <a:ext cx="2597658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不是干旱频率图，也不是末月图。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8591550" y="2686050"/>
              <a:ext cx="2800350" cy="9525"/>
            </a:xfrm>
            <a:custGeom>
              <a:avLst/>
              <a:gdLst/>
              <a:ahLst/>
              <a:cxnLst/>
              <a:rect l="l" t="t" r="r" b="b"/>
              <a:pathLst>
                <a:path w="2800350" h="9525">
                  <a:moveTo>
                    <a:pt x="0" y="0"/>
                  </a:moveTo>
                  <a:lnTo>
                    <a:pt x="280035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584692" y="2940368"/>
              <a:ext cx="165843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置换检验：4,999 次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584692" y="3245168"/>
              <a:ext cx="160751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多重比较：BH-FDR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584692" y="3549968"/>
              <a:ext cx="16311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显著判据：q ≤ 0.05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591550" y="3981450"/>
              <a:ext cx="2800350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8810244" y="4132898"/>
              <a:ext cx="19768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 / 80 格网显著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813673" y="4491514"/>
              <a:ext cx="2607412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灰点表示本次未通过 FDR 阈值。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85800" y="5391150"/>
            <a:ext cx="10706100" cy="1210056"/>
            <a:chOff x="685800" y="5391150"/>
            <a:chExt cx="10706100" cy="1210056"/>
          </a:xfrm>
        </p:grpSpPr>
        <p:sp>
          <p:nvSpPr>
            <p:cNvPr id="19" name="Rectangle 19"/>
            <p:cNvSpPr/>
            <p:nvPr/>
          </p:nvSpPr>
          <p:spPr>
            <a:xfrm>
              <a:off x="685800" y="5391150"/>
              <a:ext cx="10706100" cy="533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26211" y="5580221"/>
              <a:ext cx="744106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正确说法：本次合成运行没有格网通过校正；这不等于真实研究区不存在局部聚集。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12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69798" y="402908"/>
            <a:ext cx="6951459" cy="846581"/>
            <a:chOff x="669798" y="402908"/>
            <a:chExt cx="6951459" cy="846581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02908"/>
              <a:ext cx="671083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结果四｜阈值改变，频率如何变化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26782"/>
              <a:ext cx="692478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阈值越严格，进入“干旱”统计的月份通常越少；这是一种敏感性检查。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90133" y="1504950"/>
            <a:ext cx="5630333" cy="3619500"/>
            <a:chOff x="1490133" y="1504950"/>
            <a:chExt cx="5630333" cy="361950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90133" y="1504950"/>
              <a:ext cx="5630333" cy="3619500"/>
            </a:xfrm>
            <a:prstGeom prst="rect">
              <a:avLst/>
            </a:prstGeom>
          </p:spPr>
        </p:pic>
      </p:grpSp>
      <p:grpSp>
        <p:nvGrpSpPr>
          <p:cNvPr id="19" name="Group 19"/>
          <p:cNvGrpSpPr/>
          <p:nvPr/>
        </p:nvGrpSpPr>
        <p:grpSpPr>
          <a:xfrm>
            <a:off x="8248650" y="1562100"/>
            <a:ext cx="3441344" cy="3657600"/>
            <a:chOff x="8248650" y="1562100"/>
            <a:chExt cx="3441344" cy="3657600"/>
          </a:xfrm>
        </p:grpSpPr>
        <p:sp>
          <p:nvSpPr>
            <p:cNvPr id="7" name="Line 7"/>
            <p:cNvSpPr/>
            <p:nvPr/>
          </p:nvSpPr>
          <p:spPr>
            <a:xfrm>
              <a:off x="8248650" y="1562100"/>
              <a:ext cx="9525" cy="3657600"/>
            </a:xfrm>
            <a:custGeom>
              <a:avLst/>
              <a:gdLst/>
              <a:ahLst/>
              <a:cxnLst/>
              <a:rect l="l" t="t" r="r" b="b"/>
              <a:pathLst>
                <a:path w="9525" h="3657600">
                  <a:moveTo>
                    <a:pt x="0" y="0"/>
                  </a:moveTo>
                  <a:lnTo>
                    <a:pt x="0" y="365760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584692" y="1664018"/>
              <a:ext cx="134948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比较的四个阈值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581263" y="2029301"/>
              <a:ext cx="276165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−0.5　−1　−1.5　−2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584692" y="2464118"/>
              <a:ext cx="310530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同一份 SPI-3 输出，只改变判定线。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8591550" y="2857500"/>
              <a:ext cx="2800350" cy="9525"/>
            </a:xfrm>
            <a:custGeom>
              <a:avLst/>
              <a:gdLst/>
              <a:ahLst/>
              <a:cxnLst/>
              <a:rect l="l" t="t" r="r" b="b"/>
              <a:pathLst>
                <a:path w="2800350" h="9525">
                  <a:moveTo>
                    <a:pt x="0" y="0"/>
                  </a:moveTo>
                  <a:lnTo>
                    <a:pt x="280035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583930" y="3076575"/>
              <a:ext cx="128739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本次合成结果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584692" y="3454718"/>
              <a:ext cx="14676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−0.5：约 31.35%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584692" y="3759518"/>
              <a:ext cx="14676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−1.0：约 17.63%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584692" y="4064318"/>
              <a:ext cx="136765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−1.5：约 8.00%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584692" y="4369118"/>
              <a:ext cx="136765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−2.0：约 2.30%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8591550" y="4762500"/>
              <a:ext cx="28003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756523" y="4910614"/>
              <a:ext cx="2726893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频率随阈值变化，不是模型精度。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85800" y="5391150"/>
            <a:ext cx="10706100" cy="1210056"/>
            <a:chOff x="685800" y="5391150"/>
            <a:chExt cx="10706100" cy="1210056"/>
          </a:xfrm>
        </p:grpSpPr>
        <p:sp>
          <p:nvSpPr>
            <p:cNvPr id="20" name="Rectangle 20"/>
            <p:cNvSpPr/>
            <p:nvPr/>
          </p:nvSpPr>
          <p:spPr>
            <a:xfrm>
              <a:off x="685800" y="5391150"/>
              <a:ext cx="107061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26211" y="5580221"/>
              <a:ext cx="779231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数据状态：synthetic_demo　｜　比较的是统计判定线　｜　不能据此选择“最佳阈值”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13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69798" y="402908"/>
            <a:ext cx="7601350" cy="846581"/>
            <a:chOff x="669798" y="402908"/>
            <a:chExt cx="7601350" cy="846581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02908"/>
              <a:ext cx="760135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可以这样解释，也要知道哪些话不能说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26782"/>
              <a:ext cx="53477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结果解释必须跟变量、时间窗口和数据状态一起出现。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85800" y="1657350"/>
            <a:ext cx="5086350" cy="3562350"/>
            <a:chOff x="685800" y="1657350"/>
            <a:chExt cx="5086350" cy="3562350"/>
          </a:xfrm>
        </p:grpSpPr>
        <p:sp>
          <p:nvSpPr>
            <p:cNvPr id="5" name="Rectangle 5"/>
            <p:cNvSpPr/>
            <p:nvPr/>
          </p:nvSpPr>
          <p:spPr>
            <a:xfrm>
              <a:off x="685800" y="1657350"/>
              <a:ext cx="5086350" cy="35623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1021842" y="1949768"/>
              <a:ext cx="134948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可以支持的说法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1028700" y="2305050"/>
              <a:ext cx="4305300" cy="9525"/>
            </a:xfrm>
            <a:custGeom>
              <a:avLst/>
              <a:gdLst/>
              <a:ahLst/>
              <a:cxnLst/>
              <a:rect l="l" t="t" r="r" b="b"/>
              <a:pathLst>
                <a:path w="4305300" h="9525">
                  <a:moveTo>
                    <a:pt x="0" y="0"/>
                  </a:moveTo>
                  <a:lnTo>
                    <a:pt x="430530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19937" y="2595086"/>
              <a:ext cx="225426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“本次合成运行中……”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21461" y="3027521"/>
              <a:ext cx="306438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末月各格网的 SPI-3 有高低差异；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21461" y="3351371"/>
              <a:ext cx="317547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全期 SPI≤−1 的频率空间分布如图；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21461" y="3675221"/>
              <a:ext cx="363007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Global Moran I = −0.0596，作为描述量；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21461" y="3999071"/>
              <a:ext cx="344598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Local Moran 的 80 个格网没有一个通过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21461" y="4284821"/>
              <a:ext cx="159587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BH-FDR q≤0.05。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028700" y="4762500"/>
              <a:ext cx="4095750" cy="2381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22604" y="4823460"/>
              <a:ext cx="30976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每句都带“合成、变量、阈值或检验规则”。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400800" y="1657350"/>
            <a:ext cx="5086350" cy="3562350"/>
            <a:chOff x="6400800" y="1657350"/>
            <a:chExt cx="5086350" cy="3562350"/>
          </a:xfrm>
        </p:grpSpPr>
        <p:sp>
          <p:nvSpPr>
            <p:cNvPr id="17" name="Rectangle 17"/>
            <p:cNvSpPr/>
            <p:nvPr/>
          </p:nvSpPr>
          <p:spPr>
            <a:xfrm>
              <a:off x="6400800" y="1657350"/>
              <a:ext cx="5086350" cy="3562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736842" y="1949768"/>
              <a:ext cx="173113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不能直接支持的说法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6743700" y="2305050"/>
              <a:ext cx="4305300" cy="9525"/>
            </a:xfrm>
            <a:custGeom>
              <a:avLst/>
              <a:gdLst/>
              <a:ahLst/>
              <a:cxnLst/>
              <a:rect l="l" t="t" r="r" b="b"/>
              <a:pathLst>
                <a:path w="4305300" h="9525">
                  <a:moveTo>
                    <a:pt x="0" y="0"/>
                  </a:moveTo>
                  <a:lnTo>
                    <a:pt x="4305300" y="0"/>
                  </a:lnTo>
                </a:path>
              </a:pathLst>
            </a:custGeom>
            <a:noFill/>
            <a:ln w="9525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734937" y="2595086"/>
              <a:ext cx="201114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“研究区发生了……”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736461" y="3027521"/>
              <a:ext cx="211724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合成网格不是实测区域；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736461" y="3351371"/>
              <a:ext cx="342497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样片 CHIRPS 没有进入当前 Notebook；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736461" y="3675221"/>
              <a:ext cx="364652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没有真实观测对照、误差评估或因果设计；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736461" y="3999071"/>
              <a:ext cx="290100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不能把灰点写成“没有空间聚集”，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736461" y="4284821"/>
              <a:ext cx="307304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也不能把频率图写成趋势显著性图。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6743700" y="4762500"/>
              <a:ext cx="4095750" cy="2381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737604" y="4823460"/>
              <a:ext cx="195072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先写数据状态，再写结论。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78561" y="5580221"/>
            <a:ext cx="10567035" cy="1020985"/>
            <a:chOff x="678561" y="5580221"/>
            <a:chExt cx="10567035" cy="1020985"/>
          </a:xfrm>
        </p:grpSpPr>
        <p:sp>
          <p:nvSpPr>
            <p:cNvPr id="29" name="TextBox 29"/>
            <p:cNvSpPr txBox="1"/>
            <p:nvPr/>
          </p:nvSpPr>
          <p:spPr>
            <a:xfrm>
              <a:off x="678561" y="5580221"/>
              <a:ext cx="628077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如果一句话脱离了数据状态，回到 Notebook 和图件追溯表重新核对。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14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402908"/>
            <a:ext cx="10836402" cy="968692"/>
            <a:chOff x="669798" y="402908"/>
            <a:chExt cx="10836402" cy="968692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02908"/>
              <a:ext cx="448456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出问题时，按现象定位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26782"/>
              <a:ext cx="645833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先判断问题落在哪一步，再看对应文件；不要用改标题掩盖错误。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85800" y="1362075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685800" y="1672114"/>
            <a:ext cx="10820400" cy="3513487"/>
            <a:chOff x="685800" y="1672114"/>
            <a:chExt cx="10820400" cy="3513487"/>
          </a:xfrm>
        </p:grpSpPr>
        <p:sp>
          <p:nvSpPr>
            <p:cNvPr id="6" name="TextBox 6"/>
            <p:cNvSpPr txBox="1"/>
            <p:nvPr/>
          </p:nvSpPr>
          <p:spPr>
            <a:xfrm>
              <a:off x="793623" y="1672114"/>
              <a:ext cx="917600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看到的现象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994023" y="1672114"/>
              <a:ext cx="917600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先核对什么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994523" y="1672114"/>
              <a:ext cx="736671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建议处理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685800" y="19812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92099" y="2230279"/>
              <a:ext cx="3029854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Notebook 找不到 core_model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993642" y="2197418"/>
              <a:ext cx="342591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当前工作目录、案例根目录、Python 内核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94142" y="2197418"/>
              <a:ext cx="292150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从案例目录打开；重新选本案环境，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994142" y="2464118"/>
              <a:ext cx="291016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然后 Restart Kernel 并从头运行。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685800" y="28003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92099" y="3049429"/>
              <a:ext cx="1356009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图上全是灰点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993642" y="3016568"/>
              <a:ext cx="3875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lisa_cell_diagnostics.csv 的 p、q 值和显著列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994142" y="3016568"/>
              <a:ext cx="285790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 q 都大于 0.05，这是当前阈值下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994142" y="3283268"/>
              <a:ext cx="257620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的结果；不要手动涂出“热点”。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685800" y="36195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92099" y="3868579"/>
              <a:ext cx="2026013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干旱频率与预期不符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993642" y="3835718"/>
              <a:ext cx="360177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SPI 阈值、有效月份、NaN 与 summary.csv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994142" y="3835718"/>
              <a:ext cx="34701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确认分母只含有效 SPI 时段，参数一致后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994142" y="4102418"/>
              <a:ext cx="32849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再比较结果，不要把缺失期当成非干旱。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685800" y="44386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92099" y="4687729"/>
              <a:ext cx="2127989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PPT 标题与图件不符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993642" y="4654868"/>
              <a:ext cx="370537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FIGURE_TRACEABILITY.csv 的 meaning 字段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994142" y="4654868"/>
              <a:ext cx="325322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先按追溯表改正含义，再检查 Notebook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994142" y="4921568"/>
              <a:ext cx="292150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文件名；文件名不能替代实际图意。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85800" y="5467350"/>
            <a:ext cx="10820400" cy="1133856"/>
            <a:chOff x="685800" y="5467350"/>
            <a:chExt cx="10820400" cy="1133856"/>
          </a:xfrm>
        </p:grpSpPr>
        <p:sp>
          <p:nvSpPr>
            <p:cNvPr id="30" name="Rectangle 30"/>
            <p:cNvSpPr/>
            <p:nvPr/>
          </p:nvSpPr>
          <p:spPr>
            <a:xfrm>
              <a:off x="685800" y="5467350"/>
              <a:ext cx="10820400" cy="495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26211" y="5627846"/>
              <a:ext cx="615646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排查顺序：症状 → 证据文件 → 参数或环境 → 修复后重跑 → 记录差异。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15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402908"/>
            <a:ext cx="10836402" cy="968692"/>
            <a:chOff x="669798" y="402908"/>
            <a:chExt cx="10836402" cy="968692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02908"/>
              <a:ext cx="537507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交哪些结果，教师怎样验收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26782"/>
              <a:ext cx="57919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交的不只是图；每个结论都要能回到数据、参数和诊断表。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85800" y="1362075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3049" y="1664018"/>
            <a:ext cx="4608068" cy="3438810"/>
            <a:chOff x="773049" y="1664018"/>
            <a:chExt cx="4608068" cy="3438810"/>
          </a:xfrm>
        </p:grpSpPr>
        <p:sp>
          <p:nvSpPr>
            <p:cNvPr id="6" name="TextBox 6"/>
            <p:cNvSpPr txBox="1"/>
            <p:nvPr/>
          </p:nvSpPr>
          <p:spPr>
            <a:xfrm>
              <a:off x="774192" y="1664018"/>
              <a:ext cx="77701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学生提交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781050" y="2000250"/>
              <a:ext cx="4495800" cy="9525"/>
            </a:xfrm>
            <a:custGeom>
              <a:avLst/>
              <a:gdLst/>
              <a:ahLst/>
              <a:cxnLst/>
              <a:rect l="l" t="t" r="r" b="b"/>
              <a:pathLst>
                <a:path w="4495800" h="9525">
                  <a:moveTo>
                    <a:pt x="0" y="0"/>
                  </a:moveTo>
                  <a:lnTo>
                    <a:pt x="44958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73049" y="2230279"/>
              <a:ext cx="1601678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　四张结果图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60323" y="2567464"/>
              <a:ext cx="3983219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末月 SPI-3、干旱频率、Local Moran、阈值敏感性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73049" y="2992279"/>
              <a:ext cx="1925513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　summary.csv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60323" y="3329464"/>
              <a:ext cx="3864163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记录 data_status、均值、阈值、方法和校正参数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73049" y="3754279"/>
              <a:ext cx="3220853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　lisa_cell_diagnostics.csv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60323" y="4091464"/>
              <a:ext cx="3631113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逐格提交 local I、p 值、q 值、象限和显著标记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73049" y="4516279"/>
              <a:ext cx="1825012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04　简短结果说明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60323" y="4853464"/>
              <a:ext cx="4320794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数据状态、参数、观察、限制；不把合成值写成实测结论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905500" y="1657350"/>
            <a:ext cx="5600700" cy="3616928"/>
            <a:chOff x="5905500" y="1657350"/>
            <a:chExt cx="5600700" cy="3616928"/>
          </a:xfrm>
        </p:grpSpPr>
        <p:sp>
          <p:nvSpPr>
            <p:cNvPr id="17" name="Rectangle 17"/>
            <p:cNvSpPr/>
            <p:nvPr/>
          </p:nvSpPr>
          <p:spPr>
            <a:xfrm>
              <a:off x="5905500" y="1657350"/>
              <a:ext cx="5600700" cy="35623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279642" y="1911668"/>
              <a:ext cx="211277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教师验收：逐项对照证据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6286500" y="2266950"/>
              <a:ext cx="4838700" cy="9525"/>
            </a:xfrm>
            <a:custGeom>
              <a:avLst/>
              <a:gdLst/>
              <a:ahLst/>
              <a:cxnLst/>
              <a:rect l="l" t="t" r="r" b="b"/>
              <a:pathLst>
                <a:path w="4838700" h="9525">
                  <a:moveTo>
                    <a:pt x="0" y="0"/>
                  </a:moveTo>
                  <a:lnTo>
                    <a:pt x="483870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278880" y="2524125"/>
              <a:ext cx="213550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数据状态有没有写对？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80023" y="2834164"/>
              <a:ext cx="4274383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Notebook 默认是合成序列；CHIRPS 样片未自动接入。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278880" y="3267075"/>
              <a:ext cx="298361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算法变量和参数能否对上代码？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280023" y="3577114"/>
              <a:ext cx="3991488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SPI-3、SPI≤−1、4999 次置换、BH-FDR q≤0.05。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278880" y="4010025"/>
              <a:ext cx="298361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图件、结论、追溯表是否一致？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280023" y="4320064"/>
              <a:ext cx="3881882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频率图不写趋势显著性；象限不替代 FDR 判定。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278880" y="4752975"/>
              <a:ext cx="149942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限制是否明确？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280023" y="5024914"/>
              <a:ext cx="3631540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按本案任务单评分量规验收，不另编评分权重。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85800" y="5467350"/>
            <a:ext cx="10820400" cy="1133856"/>
            <a:chOff x="685800" y="5467350"/>
            <a:chExt cx="10820400" cy="1133856"/>
          </a:xfrm>
        </p:grpSpPr>
        <p:sp>
          <p:nvSpPr>
            <p:cNvPr id="29" name="Rectangle 29"/>
            <p:cNvSpPr/>
            <p:nvPr/>
          </p:nvSpPr>
          <p:spPr>
            <a:xfrm>
              <a:off x="685800" y="5467350"/>
              <a:ext cx="108204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26211" y="5627846"/>
              <a:ext cx="790271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目录建议：把所有学生结果放在 outputs/student_run/，并保留运行日志和参数记录。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16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402908"/>
            <a:ext cx="10836402" cy="968692"/>
            <a:chOff x="669798" y="402908"/>
            <a:chExt cx="10836402" cy="968692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02908"/>
              <a:ext cx="671083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用核心论文校准方法，不照搬结论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26782"/>
              <a:ext cx="861837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论文帮助我们理解 CHIRPS 产品背景；本案仍要以自己的数据、算法和追溯表为准。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85800" y="1362075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685800" y="1752600"/>
            <a:ext cx="10820400" cy="2800350"/>
            <a:chOff x="685800" y="1752600"/>
            <a:chExt cx="10820400" cy="2800350"/>
          </a:xfrm>
        </p:grpSpPr>
        <p:sp>
          <p:nvSpPr>
            <p:cNvPr id="6" name="Rectangle 6"/>
            <p:cNvSpPr/>
            <p:nvPr/>
          </p:nvSpPr>
          <p:spPr>
            <a:xfrm>
              <a:off x="685800" y="1752600"/>
              <a:ext cx="3124200" cy="28003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83742" y="2006918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论文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81456" y="2396490"/>
              <a:ext cx="22987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Funk et al. (2015)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83742" y="2864168"/>
              <a:ext cx="167472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介绍 CHIRPS 产品与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83742" y="316896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极端降水监测背景。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84123" y="3653314"/>
              <a:ext cx="2476551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DOI: 10.1038/sdata.2015.66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4123" y="3977164"/>
              <a:ext cx="2643825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CC BY 4.0；随包保存公开全文。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4000500" y="3124200"/>
              <a:ext cx="47625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4" name="Rectangle 14"/>
            <p:cNvSpPr/>
            <p:nvPr/>
          </p:nvSpPr>
          <p:spPr>
            <a:xfrm>
              <a:off x="4667250" y="1752600"/>
              <a:ext cx="3124200" cy="2800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4965192" y="2006918"/>
              <a:ext cx="77701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本案实现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962906" y="2396490"/>
              <a:ext cx="25794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SPI-3 + Moran / LISA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965192" y="286416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固定种子合成序列，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965192" y="3168968"/>
              <a:ext cx="224119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用代码演示计算链和 QC。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965573" y="3653314"/>
              <a:ext cx="1736090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不是论文研究区复现；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965573" y="3977164"/>
              <a:ext cx="1563776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不是论文数值复现。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7981950" y="3124200"/>
              <a:ext cx="47625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648700" y="1752600"/>
              <a:ext cx="2857500" cy="2800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946642" y="2006918"/>
              <a:ext cx="96783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带走的问题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945118" y="2412682"/>
              <a:ext cx="211582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如果换成真实资料，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945118" y="2736532"/>
              <a:ext cx="14161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还要补什么？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946642" y="3245168"/>
              <a:ext cx="12858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连续历史基线、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946642" y="3530918"/>
              <a:ext cx="170498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产品 QA / NoData、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946642" y="3816668"/>
              <a:ext cx="15403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CRS 与空间尺度、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946642" y="410241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误差和敏感性评估。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85800" y="5029200"/>
            <a:ext cx="11176127" cy="1572006"/>
            <a:chOff x="685800" y="5029200"/>
            <a:chExt cx="11176127" cy="1572006"/>
          </a:xfrm>
        </p:grpSpPr>
        <p:sp>
          <p:nvSpPr>
            <p:cNvPr id="31" name="Rectangle 31"/>
            <p:cNvSpPr/>
            <p:nvPr/>
          </p:nvSpPr>
          <p:spPr>
            <a:xfrm>
              <a:off x="685800" y="5029200"/>
              <a:ext cx="10820400" cy="7810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26211" y="5199221"/>
              <a:ext cx="101807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课后任务：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2050542" y="5207318"/>
              <a:ext cx="83667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在表格中列出论文与本案在“数据来源、空间尺度、SPI基线、统计检验、推论边界”上的五个不同。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26973" y="5482114"/>
              <a:ext cx="10934954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公开全文：https://www.nature.com/articles/sdata201566　｜　本地：论文资料/开放全文/P02_Funk_2015_CHIRPS_CC_BY_4.0.pdf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17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ecology_case02_spi3">
  <a:themeElements>
    <a:clrScheme name="ecology_case02_spi3">
      <a:dk1>
        <a:srgbClr val="1E2925"/>
      </a:dk1>
      <a:lt1>
        <a:srgbClr val="F3F6F1"/>
      </a:lt1>
      <a:dk2>
        <a:srgbClr val="1F497D"/>
      </a:dk2>
      <a:lt2>
        <a:srgbClr val="F3F6F1"/>
      </a:lt2>
      <a:accent1>
        <a:srgbClr val="173B32"/>
      </a:accent1>
      <a:accent2>
        <a:srgbClr val="C5E803"/>
      </a:accent2>
      <a:accent3>
        <a:srgbClr val="4E7666"/>
      </a:accent3>
      <a:accent4>
        <a:srgbClr val="173B32"/>
      </a:accent4>
      <a:accent5>
        <a:srgbClr val="E5ECE7"/>
      </a:accent5>
      <a:accent6>
        <a:srgbClr val="52635B"/>
      </a:accent6>
      <a:hlink>
        <a:srgbClr val="C5E803"/>
      </a:hlink>
      <a:folHlink>
        <a:srgbClr val="4E7666"/>
      </a:folHlink>
    </a:clrScheme>
    <a:fontScheme name="ecology_case02_spi3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cology_case02_spi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ecology_case02_spi3">
  <a:themeElements>
    <a:clrScheme name="ecology_case02_spi3">
      <a:dk1>
        <a:srgbClr val="1E2925"/>
      </a:dk1>
      <a:lt1>
        <a:srgbClr val="F3F6F1"/>
      </a:lt1>
      <a:dk2>
        <a:srgbClr val="1F497D"/>
      </a:dk2>
      <a:lt2>
        <a:srgbClr val="F3F6F1"/>
      </a:lt2>
      <a:accent1>
        <a:srgbClr val="173B32"/>
      </a:accent1>
      <a:accent2>
        <a:srgbClr val="C5E803"/>
      </a:accent2>
      <a:accent3>
        <a:srgbClr val="4E7666"/>
      </a:accent3>
      <a:accent4>
        <a:srgbClr val="173B32"/>
      </a:accent4>
      <a:accent5>
        <a:srgbClr val="E5ECE7"/>
      </a:accent5>
      <a:accent6>
        <a:srgbClr val="52635B"/>
      </a:accent6>
      <a:hlink>
        <a:srgbClr val="C5E803"/>
      </a:hlink>
      <a:folHlink>
        <a:srgbClr val="4E7666"/>
      </a:folHlink>
    </a:clrScheme>
    <a:fontScheme name="ecology_case02_spi3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cology_case02_spi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2026-10-13T11:15:29Z</dcterms:created>
  <dcterms:modified xsi:type="dcterms:W3CDTF">2026-10-13T11:15:29Z</dcterms:modified>
  <cp:category/>
  <cp:contentStatus/>
</cp:coreProperties>
</file>