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今天做的是高温极端与热浪空间识别。封面图只做概念引入；真正的定量结果来自 Notebook。当前教学结果使用固定种子的730日、80格网合成日最高温，真实 ERA5-Land 只作为后续接入资料。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第一，热浪阈值怎样从每个网格自己的基线中得到？第二，单日高温怎样通过连续不少于3天的规则变成热浪事件？第三，把 q90 换成 q85 或 q95 后，热浪日比例如何变化？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先把“哪里热、热了多久”拆成日最高温、80个格网、前365日基线和后365日评估期。这样每个输出都有明确的时间窗和空间对象，不会把真实地图、合成数组和论文结果混在一起。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ERA5-Land 是公开再分析产品，真实接入时应使用逐小时2米气温；课堂 Notebook 从固定种子的合成数组开始。真实产品要按 UTC 聚合日最高温，并把 K 转成 °C。本次四张图不代表任何真实地区。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按输入、质检、逐格阈值、连续事件、空间汇总、敏感性和提交顺序运行。每一步要留下图件、summary.csv、随机种子和数据状态。中间没有证据时，不要直接写结论。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先确认730日、80格网、单位、时间连续性和基线与评估期是否分开。当前合成数组可以继续做算法演示；换成 ERA5-Land 后，必须额外检查缺小时、NoData、网格方向、版本和下载参数。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percentile_threshold 对每个网格的前365日调用 nanpercentile。第90百分位不是一个全局摄氏度，而是本地温度分布的位置。阈值数组长度必须等于80个网格，并且不能使用后365日的数据。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先计算 T_eval &gt; T90，再逐格扫描连续 True 的片段。长度小于3天的片段全部清零，长度达到3天的整段都计入。最后得到热浪日数和最长连续过程，再重复 q85、q90、q95 做敏感性比较。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从案例根目录打开核心算法 Notebook，选择本案环境，Restart Kernel 后 Run All。按顺序查看输入摘要、四张直接显示的图和 outputs/student_run/summary.csv。接入真实产品时不要跳过数据清单和处理记录。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黑线是一个合成网格的日最高温，虚线是前365日 q90，阴影只是超过阈值的候选高温日。它用于理解阈值，不足以单独证明热浪，因为热浪还需要连续不少于3天。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颜色越深，表示该教学格网在后365日评估期内满足连续规则的热浪日越多。坐标是8×10数组行列号，没有真实经纬度，因此不能把它当成某个地区的热浪地图。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这页是80个网格的持续时间直方图，不是空间分布图。当前合成运行的最大连续过程是9天。想看网格位置差异要回到上一页，不能把直方图标题写成空间地图。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在相同的评估期和连续3日规则下，q85、q90、q95 的热浪日比例约为8.43%、3.43%和0.72%。这只说明阈值选择会改变结果，不是趋势检验，也没有进行显著性检验。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本次运行可以支持算法顺序、连续事件规则、网格汇总和阈值敏感性的教学结论；不能支持某地区真实热浪格局、多年趋势、健康风险或因果结论。报告必须保留 synthetic_demo 状态。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导入失败先查工作目录和环境；中文方框查字体；结果不同查随机种子和代码版本；全图没有热浪查严格大于和连续3日规则。真实文件缺日期或单位不是 °C 时，先修复输入，不能删掉规则来制造结果。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提交运行后的 Notebook、四张 PNG、summary.csv、参数和运行截图，并写一段结果解释。教师重点核对 q90、严格大于、连续3天、图题含义、数据状态和可复现路径。真实数据还要提交产品版本、下载日期和许可记录。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Muñoz-Sabater 等人的 ERA5-Land 论文用于理解产品、变量和评价背景；论文中的数据结果不等于本案合成结果。本案的365日基线、q90和连续3日是教学设定，接入真实研究时要重新论证。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ecology_case03_era5_hea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ecology_case03_era5_hea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0464afbed71ab97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f735ec9ad762670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9dd2b979aa06f297.pn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09bd02e5dc83ea1.pn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386ce686db95043c.pn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5" y="1607344"/>
            <a:ext cx="6477000" cy="3643312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552450" y="419100"/>
            <a:ext cx="7620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869442" y="692468"/>
            <a:ext cx="326996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生态环境时空分析实训　/　CASE 03</a:t>
            </a:r>
          </a:p>
        </p:txBody>
      </p:sp>
      <p:sp>
        <p:nvSpPr>
          <p:cNvPr id="6" name="Line 6"/>
          <p:cNvSpPr/>
          <p:nvPr/>
        </p:nvSpPr>
        <p:spPr>
          <a:xfrm>
            <a:off x="876300" y="1066800"/>
            <a:ext cx="4362450" cy="9525"/>
          </a:xfrm>
          <a:custGeom>
            <a:avLst/>
            <a:gdLst/>
            <a:ahLst/>
            <a:cxnLst/>
            <a:rect l="l" t="t" r="r" b="b"/>
            <a:pathLst>
              <a:path w="4362450" h="9525">
                <a:moveTo>
                  <a:pt x="0" y="0"/>
                </a:moveTo>
                <a:lnTo>
                  <a:pt x="43624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857250" y="1671638"/>
            <a:ext cx="2688431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高温极端与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7250" y="2262188"/>
            <a:ext cx="3218498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热浪空间识别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5444" y="2970848"/>
            <a:ext cx="403620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百分位阈值 × 连续事件 × 空间汇总</a:t>
            </a:r>
          </a:p>
        </p:txBody>
      </p:sp>
      <p:sp>
        <p:nvSpPr>
          <p:cNvPr id="10" name="Rectangle 10"/>
          <p:cNvSpPr/>
          <p:nvPr/>
        </p:nvSpPr>
        <p:spPr>
          <a:xfrm>
            <a:off x="895350" y="3638550"/>
            <a:ext cx="76200" cy="971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153668" y="3765232"/>
            <a:ext cx="223799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超过多少度才算异常？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3668" y="4108132"/>
            <a:ext cx="246011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连续几天才算一次热浪？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492" y="4997768"/>
            <a:ext cx="380229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Notebook 当前结果：固定种子的合成日最高温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492" y="5302568"/>
            <a:ext cx="319379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ERA5-Land：只提供真实资料接入入口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92981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今天要把三个问题说清楚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25842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热浪识别不是只看“高温”，还要看基线、连续天数和统计窗口。</a:t>
            </a:r>
          </a:p>
        </p:txBody>
      </p:sp>
      <p:sp>
        <p:nvSpPr>
          <p:cNvPr id="4" name="Line 4"/>
          <p:cNvSpPr/>
          <p:nvPr/>
        </p:nvSpPr>
        <p:spPr>
          <a:xfrm>
            <a:off x="876300" y="1657350"/>
            <a:ext cx="9525" cy="3524250"/>
          </a:xfrm>
          <a:custGeom>
            <a:avLst/>
            <a:gdLst/>
            <a:ahLst/>
            <a:cxnLst/>
            <a:rect l="l" t="t" r="r" b="b"/>
            <a:pathLst>
              <a:path w="9525" h="3524250">
                <a:moveTo>
                  <a:pt x="0" y="0"/>
                </a:moveTo>
                <a:lnTo>
                  <a:pt x="0" y="3524250"/>
                </a:lnTo>
              </a:path>
            </a:pathLst>
          </a:custGeom>
          <a:noFill/>
          <a:ln w="19050">
            <a:solidFill>
              <a:srgbClr val="C7D2CA"/>
            </a:solidFill>
          </a:ln>
        </p:spPr>
      </p:sp>
      <p:sp>
        <p:nvSpPr>
          <p:cNvPr id="5" name="Ellipse 5"/>
          <p:cNvSpPr/>
          <p:nvPr/>
        </p:nvSpPr>
        <p:spPr>
          <a:xfrm>
            <a:off x="628650" y="1752600"/>
            <a:ext cx="495300" cy="495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803780" y="1898332"/>
            <a:ext cx="1450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79982" y="1754505"/>
            <a:ext cx="20991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阈值从哪里来？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82268" y="2203132"/>
            <a:ext cx="507006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用每个网格前365日的最高温，算第90百分位阈值。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3792" y="2559368"/>
            <a:ext cx="415594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证据：单网格温度曲线、q90虚线和 Notebook 参数</a:t>
            </a:r>
          </a:p>
        </p:txBody>
      </p:sp>
      <p:sp>
        <p:nvSpPr>
          <p:cNvPr id="10" name="Ellipse 10"/>
          <p:cNvSpPr/>
          <p:nvPr/>
        </p:nvSpPr>
        <p:spPr>
          <a:xfrm>
            <a:off x="628650" y="3181350"/>
            <a:ext cx="495300" cy="495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803780" y="3327082"/>
            <a:ext cx="1450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79982" y="3183255"/>
            <a:ext cx="269287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怎样才算一次热浪？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82268" y="3631882"/>
            <a:ext cx="546988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超过本格网阈值，并且连续至少3天，整段才会被标记。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83792" y="39881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证据：末年热浪日数和最长连续过程图</a:t>
            </a:r>
          </a:p>
        </p:txBody>
      </p:sp>
      <p:sp>
        <p:nvSpPr>
          <p:cNvPr id="15" name="Ellipse 15"/>
          <p:cNvSpPr/>
          <p:nvPr/>
        </p:nvSpPr>
        <p:spPr>
          <a:xfrm>
            <a:off x="628650" y="4610100"/>
            <a:ext cx="495300" cy="4953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03780" y="4755832"/>
            <a:ext cx="1450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79982" y="4612005"/>
            <a:ext cx="29897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换阈值后结果会怎样？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2268" y="5060632"/>
            <a:ext cx="54032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比较 q85、q90、q95，但不把敏感性图写成趋势检验。</a:t>
            </a:r>
          </a:p>
        </p:txBody>
      </p:sp>
      <p:sp>
        <p:nvSpPr>
          <p:cNvPr id="19" name="Rectangle 19"/>
          <p:cNvSpPr/>
          <p:nvPr/>
        </p:nvSpPr>
        <p:spPr>
          <a:xfrm>
            <a:off x="8572500" y="1657350"/>
            <a:ext cx="2952750" cy="3562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8870061" y="1960721"/>
            <a:ext cx="141950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本案的固定口径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65489" y="2473166"/>
            <a:ext cx="2286369" cy="4547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3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730日 × 80格网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70442" y="2864168"/>
            <a:ext cx="243081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前365日建阈值，后365日评估</a:t>
            </a:r>
          </a:p>
        </p:txBody>
      </p:sp>
      <p:sp>
        <p:nvSpPr>
          <p:cNvPr id="23" name="Line 23"/>
          <p:cNvSpPr/>
          <p:nvPr/>
        </p:nvSpPr>
        <p:spPr>
          <a:xfrm>
            <a:off x="8877300" y="32956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4" name="TextBox 24"/>
          <p:cNvSpPr txBox="1"/>
          <p:nvPr/>
        </p:nvSpPr>
        <p:spPr>
          <a:xfrm>
            <a:off x="8867775" y="3588544"/>
            <a:ext cx="1321175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q90 + ≥3天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870442" y="3930968"/>
            <a:ext cx="146761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当前教学热浪定义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867775" y="4350544"/>
            <a:ext cx="1100060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34.90°C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870442" y="4692968"/>
            <a:ext cx="146761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合成网格阈值均值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31010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从“天气很热”变成可计算的问题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45922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先确定网格、时间窗和阈值，再谈热浪日数。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4192" y="166401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环境问题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0382" y="2021205"/>
            <a:ext cx="29897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哪里更容易出现热浪？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73049" y="2458879"/>
            <a:ext cx="4057294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一次高温和一段连续高温，统计含义不同。</a:t>
            </a:r>
          </a:p>
        </p:txBody>
      </p:sp>
      <p:sp>
        <p:nvSpPr>
          <p:cNvPr id="7" name="Line 7"/>
          <p:cNvSpPr/>
          <p:nvPr/>
        </p:nvSpPr>
        <p:spPr>
          <a:xfrm>
            <a:off x="781050" y="2914650"/>
            <a:ext cx="4076700" cy="9525"/>
          </a:xfrm>
          <a:custGeom>
            <a:avLst/>
            <a:gdLst/>
            <a:ahLst/>
            <a:cxnLst/>
            <a:rect l="l" t="t" r="r" b="b"/>
            <a:pathLst>
              <a:path w="4076700" h="9525">
                <a:moveTo>
                  <a:pt x="0" y="0"/>
                </a:moveTo>
                <a:lnTo>
                  <a:pt x="40767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8" name="TextBox 8"/>
          <p:cNvSpPr txBox="1"/>
          <p:nvPr/>
        </p:nvSpPr>
        <p:spPr>
          <a:xfrm>
            <a:off x="774192" y="322611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统计对象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049" y="3601879"/>
            <a:ext cx="237696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空间单元：80个网格像元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3049" y="3944779"/>
            <a:ext cx="372761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时间单位：日；基线365日 + 评估365日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3049" y="4287679"/>
            <a:ext cx="257802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变量：日最高温，单位 °C</a:t>
            </a:r>
          </a:p>
        </p:txBody>
      </p:sp>
      <p:sp>
        <p:nvSpPr>
          <p:cNvPr id="12" name="Rectangle 12"/>
          <p:cNvSpPr/>
          <p:nvPr/>
        </p:nvSpPr>
        <p:spPr>
          <a:xfrm>
            <a:off x="5619750" y="1638300"/>
            <a:ext cx="5657850" cy="3276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3" name="TextBox 13"/>
          <p:cNvSpPr txBox="1"/>
          <p:nvPr/>
        </p:nvSpPr>
        <p:spPr>
          <a:xfrm>
            <a:off x="5974842" y="1930718"/>
            <a:ext cx="154030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从输入到热浪指标</a:t>
            </a:r>
          </a:p>
        </p:txBody>
      </p:sp>
      <p:sp>
        <p:nvSpPr>
          <p:cNvPr id="14" name="Rectangle 14"/>
          <p:cNvSpPr/>
          <p:nvPr/>
        </p:nvSpPr>
        <p:spPr>
          <a:xfrm>
            <a:off x="5981700" y="2419350"/>
            <a:ext cx="1428750" cy="781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284595" y="2571750"/>
            <a:ext cx="82296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日最高温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05885" y="2880360"/>
            <a:ext cx="7803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Tmax / °C</a:t>
            </a:r>
          </a:p>
        </p:txBody>
      </p:sp>
      <p:sp>
        <p:nvSpPr>
          <p:cNvPr id="17" name="Line 17"/>
          <p:cNvSpPr/>
          <p:nvPr/>
        </p:nvSpPr>
        <p:spPr>
          <a:xfrm>
            <a:off x="7524750" y="2809875"/>
            <a:ext cx="438150" cy="9525"/>
          </a:xfrm>
          <a:custGeom>
            <a:avLst/>
            <a:gdLst/>
            <a:ahLst/>
            <a:cxnLst/>
            <a:rect l="l" t="t" r="r" b="b"/>
            <a:pathLst>
              <a:path w="438150" h="9525">
                <a:moveTo>
                  <a:pt x="0" y="0"/>
                </a:moveTo>
                <a:lnTo>
                  <a:pt x="43815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</p:sp>
      <p:sp>
        <p:nvSpPr>
          <p:cNvPr id="18" name="Freeform 18"/>
          <p:cNvSpPr/>
          <p:nvPr/>
        </p:nvSpPr>
        <p:spPr>
          <a:xfrm>
            <a:off x="7848600" y="2733675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9" name="Rectangle 19"/>
          <p:cNvSpPr/>
          <p:nvPr/>
        </p:nvSpPr>
        <p:spPr>
          <a:xfrm>
            <a:off x="8058150" y="2419350"/>
            <a:ext cx="1428750" cy="781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8366093" y="2571750"/>
            <a:ext cx="81286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逐格 q90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310067" y="2880360"/>
            <a:ext cx="92491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前365日基线</a:t>
            </a:r>
          </a:p>
        </p:txBody>
      </p:sp>
      <p:sp>
        <p:nvSpPr>
          <p:cNvPr id="22" name="Line 22"/>
          <p:cNvSpPr/>
          <p:nvPr/>
        </p:nvSpPr>
        <p:spPr>
          <a:xfrm>
            <a:off x="9601200" y="2809875"/>
            <a:ext cx="438150" cy="9525"/>
          </a:xfrm>
          <a:custGeom>
            <a:avLst/>
            <a:gdLst/>
            <a:ahLst/>
            <a:cxnLst/>
            <a:rect l="l" t="t" r="r" b="b"/>
            <a:pathLst>
              <a:path w="438150" h="9525">
                <a:moveTo>
                  <a:pt x="0" y="0"/>
                </a:moveTo>
                <a:lnTo>
                  <a:pt x="43815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</p:sp>
      <p:sp>
        <p:nvSpPr>
          <p:cNvPr id="23" name="Freeform 23"/>
          <p:cNvSpPr/>
          <p:nvPr/>
        </p:nvSpPr>
        <p:spPr>
          <a:xfrm>
            <a:off x="9925050" y="2733675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114300" y="76200"/>
                </a:moveTo>
                <a:lnTo>
                  <a:pt x="0" y="0"/>
                </a:lnTo>
                <a:lnTo>
                  <a:pt x="0" y="152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4" name="Rectangle 24"/>
          <p:cNvSpPr/>
          <p:nvPr/>
        </p:nvSpPr>
        <p:spPr>
          <a:xfrm>
            <a:off x="10134600" y="2419350"/>
            <a:ext cx="876300" cy="781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10319477" y="2574608"/>
            <a:ext cx="50654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≥3天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65486" y="2888456"/>
            <a:ext cx="614528" cy="22002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12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事件规则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74461" y="3522821"/>
            <a:ext cx="3101718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事件 → 末年热浪日数、最长连续过程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974461" y="3903821"/>
            <a:ext cx="304437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再比较 q85 / q90 / q95 的敏感性。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975223" y="4301014"/>
            <a:ext cx="4202195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课堂图件来自合成数组，不是 ERA5-Land 实测地图。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78942" y="5664518"/>
            <a:ext cx="707419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读到一个热浪数字，要能回答：哪一个网格？哪一段日期？阈值和持续天数是多少？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3638575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先分清三种“输入”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79196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产品资料、真实接入和课堂合成数组的用途不能混在一起。</a:t>
            </a:r>
          </a:p>
        </p:txBody>
      </p:sp>
      <p:sp>
        <p:nvSpPr>
          <p:cNvPr id="4" name="Line 4"/>
          <p:cNvSpPr/>
          <p:nvPr/>
        </p:nvSpPr>
        <p:spPr>
          <a:xfrm>
            <a:off x="4267200" y="1657350"/>
            <a:ext cx="9525" cy="3771900"/>
          </a:xfrm>
          <a:custGeom>
            <a:avLst/>
            <a:gdLst/>
            <a:ahLst/>
            <a:cxnLst/>
            <a:rect l="l" t="t" r="r" b="b"/>
            <a:pathLst>
              <a:path w="9525" h="3771900">
                <a:moveTo>
                  <a:pt x="0" y="0"/>
                </a:moveTo>
                <a:lnTo>
                  <a:pt x="0" y="377190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7981950" y="1657350"/>
            <a:ext cx="9525" cy="3771900"/>
          </a:xfrm>
          <a:custGeom>
            <a:avLst/>
            <a:gdLst/>
            <a:ahLst/>
            <a:cxnLst/>
            <a:rect l="l" t="t" r="r" b="b"/>
            <a:pathLst>
              <a:path w="9525" h="3771900">
                <a:moveTo>
                  <a:pt x="0" y="0"/>
                </a:moveTo>
                <a:lnTo>
                  <a:pt x="0" y="377190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6" name="TextBox 6"/>
          <p:cNvSpPr txBox="1"/>
          <p:nvPr/>
        </p:nvSpPr>
        <p:spPr>
          <a:xfrm>
            <a:off x="774192" y="1664018"/>
            <a:ext cx="117774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01　公开产品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0001" y="2070259"/>
            <a:ext cx="1596753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ERA5-Land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3430" y="2562225"/>
            <a:ext cx="203454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陆面再分析资料，常用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430" y="2867025"/>
            <a:ext cx="148932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2m温度等变量。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4192" y="3397568"/>
            <a:ext cx="190515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逐小时温度原始单位 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4192" y="3702368"/>
            <a:ext cx="21739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需从 CDS 登录检索和下载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4192" y="4292918"/>
            <a:ext cx="251260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cds.climate.copernicus.eu/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4192" y="4540568"/>
            <a:ext cx="277611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datasets/reanalysis-era5-land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84192" y="1664018"/>
            <a:ext cx="155938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02　真实接入步骤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80001" y="2070259"/>
            <a:ext cx="2533481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逐小时 → 日最高温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83430" y="2562225"/>
            <a:ext cx="2604211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 UTC 日界聚合逐小时 t2m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83430" y="2867025"/>
            <a:ext cx="198882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 转 °C：T − 273.15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84192" y="339756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检查完整日、缺小时和时间连续性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84192" y="3702368"/>
            <a:ext cx="273085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保留请求参数、版本和 SHA-256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84192" y="4292918"/>
            <a:ext cx="255803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当前核心代码尚未实现文件接入</a:t>
            </a:r>
          </a:p>
        </p:txBody>
      </p:sp>
      <p:sp>
        <p:nvSpPr>
          <p:cNvPr id="21" name="Rectangle 21"/>
          <p:cNvSpPr/>
          <p:nvPr/>
        </p:nvSpPr>
        <p:spPr>
          <a:xfrm>
            <a:off x="8248650" y="1657350"/>
            <a:ext cx="3238500" cy="377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2" name="TextBox 22"/>
          <p:cNvSpPr txBox="1"/>
          <p:nvPr/>
        </p:nvSpPr>
        <p:spPr>
          <a:xfrm>
            <a:off x="8565642" y="1873568"/>
            <a:ext cx="214684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03　当前 Notebook 输入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561070" y="2309812"/>
            <a:ext cx="1931098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合成日最高温</a:t>
            </a:r>
          </a:p>
        </p:txBody>
      </p:sp>
      <p:sp>
        <p:nvSpPr>
          <p:cNvPr id="24" name="Line 24"/>
          <p:cNvSpPr/>
          <p:nvPr/>
        </p:nvSpPr>
        <p:spPr>
          <a:xfrm>
            <a:off x="8572500" y="2819400"/>
            <a:ext cx="2571750" cy="9525"/>
          </a:xfrm>
          <a:custGeom>
            <a:avLst/>
            <a:gdLst/>
            <a:ahLst/>
            <a:cxnLst/>
            <a:rect l="l" t="t" r="r" b="b"/>
            <a:pathLst>
              <a:path w="2571750" h="9525">
                <a:moveTo>
                  <a:pt x="0" y="0"/>
                </a:moveTo>
                <a:lnTo>
                  <a:pt x="25717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5" name="TextBox 25"/>
          <p:cNvSpPr txBox="1"/>
          <p:nvPr/>
        </p:nvSpPr>
        <p:spPr>
          <a:xfrm>
            <a:off x="8564880" y="3095625"/>
            <a:ext cx="122682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固定随机种子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564880" y="3457575"/>
            <a:ext cx="1408557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730日 × 80格网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64880" y="3819525"/>
            <a:ext cx="135807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前365日建阈值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64880" y="4181475"/>
            <a:ext cx="156000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后365日统计热浪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565642" y="4750118"/>
            <a:ext cx="273068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所有结果图均为 synthetic_demo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78942" y="5759768"/>
            <a:ext cx="613445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下载真实资料 ≠ Notebook 已使用真实资料。报告中必须写清数据状态。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37507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每一步都留下可检查的结果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379285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输入、阈值、事件和图件要一一对应。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181100" y="2552700"/>
            <a:ext cx="9791700" cy="9525"/>
          </a:xfrm>
          <a:custGeom>
            <a:avLst/>
            <a:gdLst/>
            <a:ahLst/>
            <a:cxnLst/>
            <a:rect l="l" t="t" r="r" b="b"/>
            <a:pathLst>
              <a:path w="9791700" h="9525">
                <a:moveTo>
                  <a:pt x="0" y="0"/>
                </a:moveTo>
                <a:lnTo>
                  <a:pt x="979170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580141" y="2295525"/>
            <a:ext cx="10935127" cy="1245203"/>
            <a:chOff x="580141" y="2295525"/>
            <a:chExt cx="10935127" cy="1245203"/>
          </a:xfrm>
        </p:grpSpPr>
        <p:sp>
          <p:nvSpPr>
            <p:cNvPr id="6" name="Ellipse 6"/>
            <p:cNvSpPr/>
            <p:nvPr/>
          </p:nvSpPr>
          <p:spPr>
            <a:xfrm>
              <a:off x="923925" y="2295525"/>
              <a:ext cx="514350" cy="5143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11634" y="245078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F3F6F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" name="Ellipse 8"/>
            <p:cNvSpPr/>
            <p:nvPr/>
          </p:nvSpPr>
          <p:spPr>
            <a:xfrm>
              <a:off x="288607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3073784" y="245078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484822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5035934" y="245078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681037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998084" y="245078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8772525" y="2295525"/>
              <a:ext cx="514350" cy="5143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960234" y="245078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0734675" y="2295525"/>
              <a:ext cx="514350" cy="514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922384" y="245078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6430" y="29351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认清输入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80141" y="3291364"/>
              <a:ext cx="120191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730日 / 80格网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88580" y="29351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先做质检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447519" y="3291364"/>
              <a:ext cx="139146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单位、时间、缺失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539063" y="2935129"/>
              <a:ext cx="1132675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算逐格阈值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616445" y="3291364"/>
              <a:ext cx="977910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前365日 q90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612880" y="29351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筛选事件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96746" y="3291364"/>
              <a:ext cx="114160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连续不少于3日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575030" y="29351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核对产物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338276" y="3291364"/>
              <a:ext cx="138284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4张图 + summary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537180" y="29351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写清边界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468432" y="3291364"/>
              <a:ext cx="104683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合成示例限制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685800" y="432435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32" name="TextBox 32"/>
          <p:cNvSpPr txBox="1"/>
          <p:nvPr/>
        </p:nvSpPr>
        <p:spPr>
          <a:xfrm>
            <a:off x="773430" y="4600575"/>
            <a:ext cx="2347532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每道检查点都能找到证据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74192" y="4997768"/>
            <a:ext cx="772845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输入摘要　→　阈值数组　→　事件 mask　→　热浪日数与最长过程　→　敏感性图　→　结果说明</a:t>
            </a:r>
          </a:p>
        </p:txBody>
      </p:sp>
      <p:sp>
        <p:nvSpPr>
          <p:cNvPr id="34" name="Rectangle 34"/>
          <p:cNvSpPr/>
          <p:nvPr/>
        </p:nvSpPr>
        <p:spPr>
          <a:xfrm>
            <a:off x="685800" y="5486400"/>
            <a:ext cx="10820400" cy="49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5" name="TextBox 35"/>
          <p:cNvSpPr txBox="1"/>
          <p:nvPr/>
        </p:nvSpPr>
        <p:spPr>
          <a:xfrm>
            <a:off x="926211" y="5646896"/>
            <a:ext cx="635718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目标目录：cases/03_era5-heat-extremes/outputs/student_run/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820327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开始计算前，先过数据质量关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34771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热浪识别最怕时间断档、单位混乱和基线偷看评估期。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TextBox 5"/>
          <p:cNvSpPr txBox="1"/>
          <p:nvPr/>
        </p:nvSpPr>
        <p:spPr>
          <a:xfrm>
            <a:off x="736092" y="1664018"/>
            <a:ext cx="264650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当前 Notebook：合成教学输入</a:t>
            </a:r>
          </a:p>
        </p:txBody>
      </p:sp>
      <p:sp>
        <p:nvSpPr>
          <p:cNvPr id="6" name="Line 6"/>
          <p:cNvSpPr/>
          <p:nvPr/>
        </p:nvSpPr>
        <p:spPr>
          <a:xfrm>
            <a:off x="981075" y="2171700"/>
            <a:ext cx="9525" cy="2876550"/>
          </a:xfrm>
          <a:custGeom>
            <a:avLst/>
            <a:gdLst/>
            <a:ahLst/>
            <a:cxnLst/>
            <a:rect l="l" t="t" r="r" b="b"/>
            <a:pathLst>
              <a:path w="9525" h="2876550">
                <a:moveTo>
                  <a:pt x="0" y="0"/>
                </a:moveTo>
                <a:lnTo>
                  <a:pt x="0" y="2876550"/>
                </a:lnTo>
              </a:path>
            </a:pathLst>
          </a:custGeom>
          <a:noFill/>
          <a:ln w="28575">
            <a:solidFill>
              <a:srgbClr val="C7D2CA"/>
            </a:solidFill>
          </a:ln>
        </p:spPr>
      </p:sp>
      <p:grpSp>
        <p:nvGrpSpPr>
          <p:cNvPr id="23" name="Group 23"/>
          <p:cNvGrpSpPr/>
          <p:nvPr/>
        </p:nvGrpSpPr>
        <p:grpSpPr>
          <a:xfrm>
            <a:off x="819150" y="2107882"/>
            <a:ext cx="5533085" cy="2763393"/>
            <a:chOff x="819150" y="2107882"/>
            <a:chExt cx="5533085" cy="2763393"/>
          </a:xfrm>
        </p:grpSpPr>
        <p:sp>
          <p:nvSpPr>
            <p:cNvPr id="7" name="Ellipse 7"/>
            <p:cNvSpPr/>
            <p:nvPr/>
          </p:nvSpPr>
          <p:spPr>
            <a:xfrm>
              <a:off x="819150" y="21431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30554" y="224218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44168" y="2107882"/>
              <a:ext cx="21158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天数和网格数对吗？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345692" y="2435542"/>
              <a:ext cx="38211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730个日序、80个像元，输出排列为8行×10列。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819150" y="28670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54" y="296608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44168" y="283178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单位说清了吗？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45692" y="3159442"/>
              <a:ext cx="50065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合成值为 °C；ERA5-Land t2m 原始单位 K，接入前需换算。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819150" y="35909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54" y="368998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44168" y="355568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时间轴连续吗？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45692" y="3883342"/>
              <a:ext cx="47471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真实逐小时资料需按UTC聚合日最高温，并检查缺小时。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819150" y="43148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54" y="4413885"/>
              <a:ext cx="1010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44168" y="4279582"/>
              <a:ext cx="25822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基线与评估期分开了吗？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345692" y="4607242"/>
              <a:ext cx="388471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先用前365日求阈值，再只在后365日统计事件。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524750" y="1676400"/>
            <a:ext cx="3962400" cy="3638550"/>
            <a:chOff x="7524750" y="1676400"/>
            <a:chExt cx="3962400" cy="3638550"/>
          </a:xfrm>
        </p:grpSpPr>
        <p:sp>
          <p:nvSpPr>
            <p:cNvPr id="24" name="Rectangle 24"/>
            <p:cNvSpPr/>
            <p:nvPr/>
          </p:nvSpPr>
          <p:spPr>
            <a:xfrm>
              <a:off x="7524750" y="1676400"/>
              <a:ext cx="3962400" cy="3638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841742" y="1949768"/>
              <a:ext cx="21127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当前可以继续做算法演示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7848600" y="2324100"/>
              <a:ext cx="3295650" cy="9525"/>
            </a:xfrm>
            <a:custGeom>
              <a:avLst/>
              <a:gdLst/>
              <a:ahLst/>
              <a:cxnLst/>
              <a:rect l="l" t="t" r="r" b="b"/>
              <a:pathLst>
                <a:path w="3295650" h="9525">
                  <a:moveTo>
                    <a:pt x="0" y="0"/>
                  </a:moveTo>
                  <a:lnTo>
                    <a:pt x="32956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839837" y="2595086"/>
              <a:ext cx="1719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合成序列已固定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841742" y="2959418"/>
              <a:ext cx="29420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随机种子和输入由 Notebook 记录。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841742" y="3245168"/>
              <a:ext cx="30476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真实 ERA5 文件没有进入当前计算。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7848600" y="3638550"/>
              <a:ext cx="3295650" cy="9525"/>
            </a:xfrm>
            <a:custGeom>
              <a:avLst/>
              <a:gdLst/>
              <a:ahLst/>
              <a:cxnLst/>
              <a:rect l="l" t="t" r="r" b="b"/>
              <a:pathLst>
                <a:path w="3295650" h="9525">
                  <a:moveTo>
                    <a:pt x="0" y="0"/>
                  </a:moveTo>
                  <a:lnTo>
                    <a:pt x="3295650" y="0"/>
                  </a:lnTo>
                </a:path>
              </a:pathLst>
            </a:custGeom>
            <a:noFill/>
            <a:ln w="9525">
              <a:solidFill>
                <a:srgbClr val="C7D2CA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839837" y="3833336"/>
              <a:ext cx="1719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真实资料接入前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841742" y="4197668"/>
              <a:ext cx="272305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先聚合逐小时 Tmax、统一单位，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841742" y="4483418"/>
              <a:ext cx="292150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再检查网格、日序缺口和有效日数；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841742" y="476916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不要直接把月均温当成日最高温。</a:t>
              </a:r>
            </a:p>
          </p:txBody>
        </p:sp>
      </p:grpSp>
      <p:sp>
        <p:nvSpPr>
          <p:cNvPr id="36" name="Rectangle 36"/>
          <p:cNvSpPr/>
          <p:nvPr/>
        </p:nvSpPr>
        <p:spPr>
          <a:xfrm>
            <a:off x="685800" y="5486400"/>
            <a:ext cx="10820400" cy="49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7" name="TextBox 37"/>
          <p:cNvSpPr txBox="1"/>
          <p:nvPr/>
        </p:nvSpPr>
        <p:spPr>
          <a:xfrm>
            <a:off x="926211" y="5646896"/>
            <a:ext cx="643746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缺失日期、单位或基线范围没查清，就先停下来，不要先解释热浪地图。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13383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算法一：每个网格先建立自己的 q90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6813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同一条温度线，不同网格的高温基线可以不同。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95450"/>
            <a:ext cx="4476750" cy="3476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080" y="1981200"/>
            <a:ext cx="86334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逐格计算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7270" y="2481262"/>
            <a:ext cx="265526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25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T₉₀,j = percentile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7270" y="2862262"/>
            <a:ext cx="226542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25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(T₁:₃₆₅,j, 90)</a:t>
            </a:r>
          </a:p>
        </p:txBody>
      </p:sp>
      <p:sp>
        <p:nvSpPr>
          <p:cNvPr id="9" name="Line 9"/>
          <p:cNvSpPr/>
          <p:nvPr/>
        </p:nvSpPr>
        <p:spPr>
          <a:xfrm>
            <a:off x="1028700" y="3390900"/>
            <a:ext cx="3733800" cy="9525"/>
          </a:xfrm>
          <a:custGeom>
            <a:avLst/>
            <a:gdLst/>
            <a:ahLst/>
            <a:cxnLst/>
            <a:rect l="l" t="t" r="r" b="b"/>
            <a:pathLst>
              <a:path w="3733800" h="9525">
                <a:moveTo>
                  <a:pt x="0" y="0"/>
                </a:moveTo>
                <a:lnTo>
                  <a:pt x="37338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0" name="TextBox 10"/>
          <p:cNvSpPr txBox="1"/>
          <p:nvPr/>
        </p:nvSpPr>
        <p:spPr>
          <a:xfrm>
            <a:off x="1021461" y="3684746"/>
            <a:ext cx="254735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j 表示一个网格；只用前365日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461" y="4018121"/>
            <a:ext cx="307304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建立基线，不能把评估期混进阈值。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461" y="4513421"/>
            <a:ext cx="273851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缺失值按 nanpercentile 忽略，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461" y="4846796"/>
            <a:ext cx="192608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但仍要记录有效日数。</a:t>
            </a:r>
          </a:p>
        </p:txBody>
      </p:sp>
      <p:sp>
        <p:nvSpPr>
          <p:cNvPr id="14" name="Rectangle 14"/>
          <p:cNvSpPr/>
          <p:nvPr/>
        </p:nvSpPr>
        <p:spPr>
          <a:xfrm>
            <a:off x="5619750" y="1695450"/>
            <a:ext cx="5867400" cy="34766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5955030" y="1981200"/>
            <a:ext cx="2983611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为什么不用一个全局温度阈值？</a:t>
            </a:r>
          </a:p>
        </p:txBody>
      </p:sp>
      <p:sp>
        <p:nvSpPr>
          <p:cNvPr id="16" name="Ellipse 16"/>
          <p:cNvSpPr/>
          <p:nvPr/>
        </p:nvSpPr>
        <p:spPr>
          <a:xfrm>
            <a:off x="5943600" y="2514600"/>
            <a:ext cx="266700" cy="26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7" name="TextBox 17"/>
          <p:cNvSpPr txBox="1"/>
          <p:nvPr/>
        </p:nvSpPr>
        <p:spPr>
          <a:xfrm>
            <a:off x="6026429" y="25850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73368" y="2526982"/>
            <a:ext cx="25822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不同位置的气候基线不同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374892" y="2864168"/>
            <a:ext cx="262164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逐格 q90 表示“相对本地偏热”。</a:t>
            </a:r>
          </a:p>
        </p:txBody>
      </p:sp>
      <p:sp>
        <p:nvSpPr>
          <p:cNvPr id="20" name="Ellipse 20"/>
          <p:cNvSpPr/>
          <p:nvPr/>
        </p:nvSpPr>
        <p:spPr>
          <a:xfrm>
            <a:off x="5943600" y="3371850"/>
            <a:ext cx="266700" cy="26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6026429" y="344233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73368" y="3384232"/>
            <a:ext cx="25822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百分位不等于固定摄氏度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74892" y="3721418"/>
            <a:ext cx="309415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q90 是分布位置，数值会随网格变化。</a:t>
            </a:r>
          </a:p>
        </p:txBody>
      </p:sp>
      <p:sp>
        <p:nvSpPr>
          <p:cNvPr id="24" name="Ellipse 24"/>
          <p:cNvSpPr/>
          <p:nvPr/>
        </p:nvSpPr>
        <p:spPr>
          <a:xfrm>
            <a:off x="5943600" y="4229100"/>
            <a:ext cx="266700" cy="26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6026429" y="42995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73368" y="4241482"/>
            <a:ext cx="234905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先保存阈值再识别事件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374892" y="4578668"/>
            <a:ext cx="292150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结果表中应有每格阈值和有效日数。</a:t>
            </a:r>
          </a:p>
        </p:txBody>
      </p:sp>
      <p:sp>
        <p:nvSpPr>
          <p:cNvPr id="28" name="Rectangle 28"/>
          <p:cNvSpPr/>
          <p:nvPr/>
        </p:nvSpPr>
        <p:spPr>
          <a:xfrm>
            <a:off x="685800" y="5581650"/>
            <a:ext cx="108204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907161" y="5723096"/>
            <a:ext cx="631703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检查点：阈值数组的长度必须等于网格数 80，不能只输出一个全局数。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86485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算法二：把“热”变成连续事件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2362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单独一天超过阈值还不够，连续规则决定哪些天真正计入热浪。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95450"/>
            <a:ext cx="10820400" cy="1409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02030" y="1971675"/>
            <a:ext cx="86334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判断逻辑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9363" y="2448401"/>
            <a:ext cx="2457447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dirty="0">
                <a:solidFill>
                  <a:schemeClr val="accent1"/>
                </a:solidFill>
                <a:latin typeface="Consolas"/>
                <a:ea typeface="Consolas"/>
                <a:cs typeface="Consolas"/>
              </a:rPr>
              <a:t>raw = T_eval &gt; T₉₀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80963" y="2448401"/>
            <a:ext cx="3687386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20" dirty="0">
                <a:solidFill>
                  <a:schemeClr val="accent1"/>
                </a:solidFill>
                <a:latin typeface="Consolas"/>
                <a:ea typeface="Microsoft YaHei"/>
                <a:cs typeface="Consolas"/>
              </a:rPr>
              <a:t>event = 连续 True 的长度 ≥ 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2792" y="2807018"/>
            <a:ext cx="502057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对每个网格分别扫描整段连续序列，短于3天的片段全部清零。</a:t>
            </a:r>
          </a:p>
        </p:txBody>
      </p:sp>
      <p:sp>
        <p:nvSpPr>
          <p:cNvPr id="10" name="Rectangle 10"/>
          <p:cNvSpPr/>
          <p:nvPr/>
        </p:nvSpPr>
        <p:spPr>
          <a:xfrm>
            <a:off x="685800" y="3448050"/>
            <a:ext cx="4953000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021080" y="3695700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一段序列示意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9175" y="4274344"/>
            <a:ext cx="1879229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88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0 1 1 0 1 1 1 1 0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461" y="4742021"/>
            <a:ext cx="23944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前两个 1 只有 2 天 → 不计入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1461" y="5065871"/>
            <a:ext cx="277674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后四个 1 有 4 天 → 四天全部计入</a:t>
            </a:r>
          </a:p>
        </p:txBody>
      </p:sp>
      <p:sp>
        <p:nvSpPr>
          <p:cNvPr id="15" name="Rectangle 15"/>
          <p:cNvSpPr/>
          <p:nvPr/>
        </p:nvSpPr>
        <p:spPr>
          <a:xfrm>
            <a:off x="6096000" y="3448050"/>
            <a:ext cx="5410200" cy="20764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6431280" y="3695700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三个交付指标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29756" y="4139565"/>
            <a:ext cx="1036015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热浪日数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565261" y="4180046"/>
            <a:ext cx="253442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评估期中 event=True 的天数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29756" y="4568190"/>
            <a:ext cx="1036015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最长过程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565261" y="4608671"/>
            <a:ext cx="268982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每个网格的最长连续 True 长度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29756" y="4996815"/>
            <a:ext cx="781583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敏感性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565261" y="5037296"/>
            <a:ext cx="254735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q85、q90、q95 的热浪日占比</a:t>
            </a:r>
          </a:p>
        </p:txBody>
      </p:sp>
      <p:sp>
        <p:nvSpPr>
          <p:cNvPr id="23" name="Rectangle 23"/>
          <p:cNvSpPr/>
          <p:nvPr/>
        </p:nvSpPr>
        <p:spPr>
          <a:xfrm>
            <a:off x="685800" y="5848350"/>
            <a:ext cx="1082040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907542" y="5931218"/>
            <a:ext cx="751309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注意：当前代码统计的是后365日评估期；全730日 mask 只用于生成教学图和检查逻辑。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08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937457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Notebook：按这个顺序运行和留痕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2362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每一步都对应一个可检查的输出，遇到问题时先定位是哪一步。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257300" y="2019300"/>
            <a:ext cx="9525" cy="3314700"/>
          </a:xfrm>
          <a:custGeom>
            <a:avLst/>
            <a:gdLst/>
            <a:ahLst/>
            <a:cxnLst/>
            <a:rect l="l" t="t" r="r" b="b"/>
            <a:pathLst>
              <a:path w="9525" h="3314700">
                <a:moveTo>
                  <a:pt x="0" y="0"/>
                </a:moveTo>
                <a:lnTo>
                  <a:pt x="0" y="3314700"/>
                </a:lnTo>
              </a:path>
            </a:pathLst>
          </a:custGeom>
          <a:noFill/>
          <a:ln w="38100">
            <a:solidFill>
              <a:srgbClr val="C7D2CA"/>
            </a:solidFill>
          </a:ln>
        </p:spPr>
      </p:sp>
      <p:grpSp>
        <p:nvGrpSpPr>
          <p:cNvPr id="22" name="Group 22"/>
          <p:cNvGrpSpPr/>
          <p:nvPr/>
        </p:nvGrpSpPr>
        <p:grpSpPr>
          <a:xfrm>
            <a:off x="1019175" y="1753076"/>
            <a:ext cx="6494394" cy="3229547"/>
            <a:chOff x="1019175" y="1753076"/>
            <a:chExt cx="6494394" cy="3229547"/>
          </a:xfrm>
        </p:grpSpPr>
        <p:sp>
          <p:nvSpPr>
            <p:cNvPr id="6" name="Ellipse 6"/>
            <p:cNvSpPr/>
            <p:nvPr/>
          </p:nvSpPr>
          <p:spPr>
            <a:xfrm>
              <a:off x="1019175" y="1762125"/>
              <a:ext cx="476250" cy="476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187882" y="1906429"/>
              <a:ext cx="13883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99463" y="1753076"/>
              <a:ext cx="201927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加载依赖与字体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802511" y="2132171"/>
              <a:ext cx="461314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确认 NumPy、Pandas、Matplotlib 和中文字体可用。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019175" y="2619375"/>
              <a:ext cx="476250" cy="476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87882" y="2763679"/>
              <a:ext cx="13883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99463" y="2610326"/>
              <a:ext cx="259033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生成或读取日最高温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02511" y="2989421"/>
              <a:ext cx="4230512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当前 Notebook 固定种子生成 730×80 合成矩阵。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1019175" y="3476625"/>
              <a:ext cx="476250" cy="476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87882" y="3620929"/>
              <a:ext cx="13883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99463" y="3467576"/>
              <a:ext cx="259033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计算阈值与连续事件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802511" y="3846671"/>
              <a:ext cx="5711058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 percentile_threshold，再 heatwave_mask 和 longest_run。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1019175" y="4333875"/>
              <a:ext cx="476250" cy="476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87882" y="4478179"/>
              <a:ext cx="138836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99463" y="4324826"/>
              <a:ext cx="230480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保存图件和摘要表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02511" y="4703921"/>
              <a:ext cx="5138627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四张 PNG、summary.csv 和 FIGURE_TRACEABILITY.csv。</a:t>
              </a:r>
            </a:p>
          </p:txBody>
        </p:sp>
      </p:grpSp>
      <p:sp>
        <p:nvSpPr>
          <p:cNvPr id="23" name="Rectangle 23"/>
          <p:cNvSpPr/>
          <p:nvPr/>
        </p:nvSpPr>
        <p:spPr>
          <a:xfrm>
            <a:off x="7924800" y="1752600"/>
            <a:ext cx="3562350" cy="3371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8222361" y="201787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运行后的目录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21980" y="2562225"/>
            <a:ext cx="1852803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notebook/figures/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222361" y="2894171"/>
            <a:ext cx="3101718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01_spatiotemporal_overview.png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222361" y="3179921"/>
            <a:ext cx="249956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02_trend_significance.png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222361" y="3465671"/>
            <a:ext cx="245177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03_spatial_diagnostic.png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222361" y="3751421"/>
            <a:ext cx="176359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04_sensitivity.png</a:t>
            </a:r>
          </a:p>
        </p:txBody>
      </p:sp>
      <p:sp>
        <p:nvSpPr>
          <p:cNvPr id="30" name="Line 30"/>
          <p:cNvSpPr/>
          <p:nvPr/>
        </p:nvSpPr>
        <p:spPr>
          <a:xfrm>
            <a:off x="8229600" y="4171950"/>
            <a:ext cx="2952750" cy="9525"/>
          </a:xfrm>
          <a:custGeom>
            <a:avLst/>
            <a:gdLst/>
            <a:ahLst/>
            <a:cxnLst/>
            <a:rect l="l" t="t" r="r" b="b"/>
            <a:pathLst>
              <a:path w="2952750" h="9525">
                <a:moveTo>
                  <a:pt x="0" y="0"/>
                </a:moveTo>
                <a:lnTo>
                  <a:pt x="29527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31" name="TextBox 31"/>
          <p:cNvSpPr txBox="1"/>
          <p:nvPr/>
        </p:nvSpPr>
        <p:spPr>
          <a:xfrm>
            <a:off x="8222361" y="4399121"/>
            <a:ext cx="211724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outputs/student_run/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222361" y="4703921"/>
            <a:ext cx="226061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summary.csv + figures/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09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6376897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结果一：单格温度线与 q90 阈值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549209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红色虚线来自前365日基线；阴影表示超过阈值的日子。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1188"/>
            <a:ext cx="7143750" cy="3571875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怎么读这张图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537" y="236648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黑线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06968"/>
            <a:ext cx="201282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一个合成网格的日最高温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537" y="295703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虚线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2997518"/>
            <a:ext cx="157665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该网格前365日 q90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537" y="354758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阴影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58806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超过阈值的可疑高温日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17195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061" y="4418171"/>
            <a:ext cx="192608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这张图用于理解阈值，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061" y="4703921"/>
            <a:ext cx="211724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不能单独证明热浪事件。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10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结果二：第二年哪些格网热浪日更多？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615846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颜色表示每个合成格网在365日评估期内满足规则的热浪天数。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292" y="1733550"/>
            <a:ext cx="6015567" cy="38671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1419507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读图时看三件事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537" y="238553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格网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26018"/>
            <a:ext cx="277611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8×10教学数组，没有真实地理坐标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537" y="299513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颜色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303561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颜色越深，合格热浪日越多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537" y="360473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时间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645218"/>
            <a:ext cx="176747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仅统计后365日评估期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22910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061" y="4494371"/>
            <a:ext cx="173492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这不是某地区地图，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061" y="4780121"/>
            <a:ext cx="230840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不应据此作真实地点结论。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7156094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结果三：最长连续热浪过程有多长？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559205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这页是80个格网的持续时间直方图，不是空间分布地图。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292" y="1733550"/>
            <a:ext cx="6015567" cy="38671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读图要点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537" y="242363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横轴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64118"/>
            <a:ext cx="146761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最长连续热浪日数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537" y="3033236"/>
            <a:ext cx="503773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纵轴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307371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落在该时长的格网数量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537" y="3642836"/>
            <a:ext cx="990021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当前摘要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683318"/>
            <a:ext cx="156756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最大连续过程为9天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26720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061" y="4532471"/>
            <a:ext cx="230840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想看空间差异，使用上一页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061" y="4818221"/>
            <a:ext cx="269072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的格网图；不要把两种图混称。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结果四：阈值改变，热浪比例怎样变？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540324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同一评估期下比较 q85、q90、q95，观察阈值敏感性。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292" y="1733550"/>
            <a:ext cx="6015567" cy="38671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当前合成结果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537" y="2385536"/>
            <a:ext cx="418680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q85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26018"/>
            <a:ext cx="156756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约 8.43% 的评估日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537" y="2995136"/>
            <a:ext cx="418680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q90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3035618"/>
            <a:ext cx="156756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约 3.43% 的评估日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537" y="3604736"/>
            <a:ext cx="418680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q95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645218"/>
            <a:ext cx="156756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约 0.72% 的评估日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22910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061" y="4475321"/>
            <a:ext cx="270984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敏感性回答“参数变了会怎样”，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061" y="4761071"/>
            <a:ext cx="307304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不是趋势检验，也不是显著性检验。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26558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哪些结论可以说，哪些不能说？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90257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把算法验证结果和真实生态环境发现分开，是本案最重要的科学边界。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14500"/>
            <a:ext cx="5048250" cy="3581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Rectangle 6"/>
          <p:cNvSpPr/>
          <p:nvPr/>
        </p:nvSpPr>
        <p:spPr>
          <a:xfrm>
            <a:off x="685800" y="1714500"/>
            <a:ext cx="5048250" cy="552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981837" y="1890236"/>
            <a:ext cx="2710809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当前 Notebook 可以支持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18" y="2546032"/>
            <a:ext cx="341524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验证逐格百分位阈值的计算顺序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318" y="3041332"/>
            <a:ext cx="331529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验证连续不少于3天的事件筛选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318" y="3536632"/>
            <a:ext cx="341524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比较评估期热浪日数和最长过程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318" y="4031932"/>
            <a:ext cx="331529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观察 q85、q90、q95 的敏感性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842" y="4692968"/>
            <a:ext cx="412097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数据状态：synthetic_demo；固定随机种子 103。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457950" y="1714500"/>
            <a:ext cx="5048250" cy="35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" name="Rectangle 14"/>
          <p:cNvSpPr/>
          <p:nvPr/>
        </p:nvSpPr>
        <p:spPr>
          <a:xfrm>
            <a:off x="6457950" y="1714500"/>
            <a:ext cx="5048250" cy="5524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753987" y="1890236"/>
            <a:ext cx="2710809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当前 Notebook 不能支持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2468" y="2546032"/>
            <a:ext cx="26489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某地区真实热浪空间格局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92468" y="3041332"/>
            <a:ext cx="287104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多年热浪趋势或显著性检验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92468" y="3536632"/>
            <a:ext cx="287104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健康暴露、风险或因果结论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92468" y="4031932"/>
            <a:ext cx="331879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直接替代 ERA5-Land 数据处理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93992" y="4692968"/>
            <a:ext cx="416143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接入真实资料后，必须重新做 QC、运行和解释。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1083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常见故障：先定位步骤，再改参数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03629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出现异常时按现象排查，不要为了“看起来合理”直接改结果。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10820400" cy="59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45261" y="190357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现象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3711" y="1903571"/>
            <a:ext cx="61663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先检查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3261" y="190357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处理办法</a:t>
            </a:r>
          </a:p>
        </p:txBody>
      </p:sp>
      <p:sp>
        <p:nvSpPr>
          <p:cNvPr id="9" name="Line 9"/>
          <p:cNvSpPr/>
          <p:nvPr/>
        </p:nvSpPr>
        <p:spPr>
          <a:xfrm>
            <a:off x="685800" y="226695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0" name="Rectangle 10"/>
          <p:cNvSpPr/>
          <p:nvPr/>
        </p:nvSpPr>
        <p:spPr>
          <a:xfrm>
            <a:off x="685800" y="2266950"/>
            <a:ext cx="1082040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944880" y="240982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模块导入失败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84092" y="2406968"/>
            <a:ext cx="288717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是否从案例根目录打开 Notebook？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03642" y="2406968"/>
            <a:ext cx="320320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选择本案例环境，从第1格重启并运行。</a:t>
            </a:r>
          </a:p>
        </p:txBody>
      </p:sp>
      <p:sp>
        <p:nvSpPr>
          <p:cNvPr id="14" name="Line 14"/>
          <p:cNvSpPr/>
          <p:nvPr/>
        </p:nvSpPr>
        <p:spPr>
          <a:xfrm>
            <a:off x="685800" y="30099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5" name="Rectangle 15"/>
          <p:cNvSpPr/>
          <p:nvPr/>
        </p:nvSpPr>
        <p:spPr>
          <a:xfrm>
            <a:off x="685800" y="3009900"/>
            <a:ext cx="10820400" cy="7429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944880" y="3152775"/>
            <a:ext cx="149942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图中文显示方框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784092" y="3149918"/>
            <a:ext cx="261812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Matplotlib 是否找到中文字体？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803642" y="314991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安装可用字体，重启内核后重新运行。</a:t>
            </a:r>
          </a:p>
        </p:txBody>
      </p:sp>
      <p:sp>
        <p:nvSpPr>
          <p:cNvPr id="19" name="Line 19"/>
          <p:cNvSpPr/>
          <p:nvPr/>
        </p:nvSpPr>
        <p:spPr>
          <a:xfrm>
            <a:off x="685800" y="375285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20" name="Rectangle 20"/>
          <p:cNvSpPr/>
          <p:nvPr/>
        </p:nvSpPr>
        <p:spPr>
          <a:xfrm>
            <a:off x="685800" y="3752850"/>
            <a:ext cx="1082040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1" name="TextBox 21"/>
          <p:cNvSpPr txBox="1"/>
          <p:nvPr/>
        </p:nvSpPr>
        <p:spPr>
          <a:xfrm>
            <a:off x="944880" y="3895725"/>
            <a:ext cx="192347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结果和本次摘要不同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84092" y="3892868"/>
            <a:ext cx="310324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随机种子、代码版本和输入是否一致？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803642" y="3892868"/>
            <a:ext cx="304872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固定 seed=103，记录改动后再比较。</a:t>
            </a:r>
          </a:p>
        </p:txBody>
      </p:sp>
      <p:sp>
        <p:nvSpPr>
          <p:cNvPr id="24" name="Line 24"/>
          <p:cNvSpPr/>
          <p:nvPr/>
        </p:nvSpPr>
        <p:spPr>
          <a:xfrm>
            <a:off x="685800" y="44958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25" name="Rectangle 25"/>
          <p:cNvSpPr/>
          <p:nvPr/>
        </p:nvSpPr>
        <p:spPr>
          <a:xfrm>
            <a:off x="685800" y="4495800"/>
            <a:ext cx="10820400" cy="7429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944880" y="463867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全图没有热浪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784092" y="4635818"/>
            <a:ext cx="348489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检查阈值方向是否为严格大于和连续≥3日。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803642" y="4635818"/>
            <a:ext cx="293968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不要删掉持续性筛选来“造出”事件。</a:t>
            </a:r>
          </a:p>
        </p:txBody>
      </p:sp>
      <p:sp>
        <p:nvSpPr>
          <p:cNvPr id="29" name="Rectangle 29"/>
          <p:cNvSpPr/>
          <p:nvPr/>
        </p:nvSpPr>
        <p:spPr>
          <a:xfrm>
            <a:off x="685800" y="5562600"/>
            <a:ext cx="108204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30" name="TextBox 30"/>
          <p:cNvSpPr txBox="1"/>
          <p:nvPr/>
        </p:nvSpPr>
        <p:spPr>
          <a:xfrm>
            <a:off x="926211" y="5723096"/>
            <a:ext cx="922828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真实 ERA5-Land 若缺日期或单位不是 °C，先修正输入；当前 Notebook 不会替你自动清洗真实文件。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37507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提交什么，老师如何验收？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756894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交付物要能追溯：别人拿到你的文件，能看懂你做了什么、用的是什么口径。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95450"/>
            <a:ext cx="4953000" cy="369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080" y="195262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学生提交清单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0318" y="2507932"/>
            <a:ext cx="243266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01　运行后的 Notebook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18" y="2965132"/>
            <a:ext cx="291526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02　四张直接显示的 PNG 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318" y="3422332"/>
            <a:ext cx="435926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03　outputs/student_run/summary.csv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318" y="3879532"/>
            <a:ext cx="314869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04　参数、随机种子和运行截图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318" y="4336732"/>
            <a:ext cx="244901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05　200–300字结果解释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842" y="4845368"/>
            <a:ext cx="546582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若接入真实数据，再附产品版本、下载日期、许可和数据处理记录。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153150" y="1695450"/>
            <a:ext cx="5353050" cy="3695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6488430" y="1952625"/>
            <a:ext cx="86334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验收指标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87668" y="25079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算法正确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51392" y="2540318"/>
            <a:ext cx="214912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q90、严格大于、连续≥3天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87668" y="30413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图件完整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51392" y="3073718"/>
            <a:ext cx="211277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4图齐全，标题与含义一致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87668" y="3574732"/>
            <a:ext cx="118291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结果可追溯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51392" y="3607118"/>
            <a:ext cx="211277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summary 与图件同一运行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87668" y="4108132"/>
            <a:ext cx="118291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边界说清楚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51392" y="4140518"/>
            <a:ext cx="2194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不把合成数组写成真实地图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487668" y="46415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复现可行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51392" y="4673918"/>
            <a:ext cx="264890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固定 seed，路径不依赖个人电脑</a:t>
            </a:r>
          </a:p>
        </p:txBody>
      </p:sp>
      <p:sp>
        <p:nvSpPr>
          <p:cNvPr id="25" name="Rectangle 25"/>
          <p:cNvSpPr/>
          <p:nvPr/>
        </p:nvSpPr>
        <p:spPr>
          <a:xfrm>
            <a:off x="685800" y="5715000"/>
            <a:ext cx="1082040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907542" y="5797868"/>
            <a:ext cx="690245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合成数据的课堂成绩只评价“算法和表达是否正确”，不能冒充真实区域研究成果。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804660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论文桥接：把公开产品资料用在正确位置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793934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本案借助论文理解 ERA5-Land 数据产品，不把论文结果说成本案的运行结果。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6858000" cy="3676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6072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核心公开全文论文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8413" y="2410301"/>
            <a:ext cx="4479560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ERA5-Land: a state-of-the-art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8413" y="2772251"/>
            <a:ext cx="6473530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global reanalysis dataset for land applications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699" y="3316129"/>
            <a:ext cx="600335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Muñoz-Sabater et al. · 2021 · Earth System Science Data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699" y="3716179"/>
            <a:ext cx="5299093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13: 4349–4383 · DOI: 10.5194/essd-13-4349-2021</a:t>
            </a:r>
          </a:p>
        </p:txBody>
      </p:sp>
      <p:sp>
        <p:nvSpPr>
          <p:cNvPr id="11" name="Line 11"/>
          <p:cNvSpPr/>
          <p:nvPr/>
        </p:nvSpPr>
        <p:spPr>
          <a:xfrm>
            <a:off x="1028700" y="4171950"/>
            <a:ext cx="6115050" cy="9525"/>
          </a:xfrm>
          <a:custGeom>
            <a:avLst/>
            <a:gdLst/>
            <a:ahLst/>
            <a:cxnLst/>
            <a:rect l="l" t="t" r="r" b="b"/>
            <a:pathLst>
              <a:path w="6115050" h="9525">
                <a:moveTo>
                  <a:pt x="0" y="0"/>
                </a:moveTo>
                <a:lnTo>
                  <a:pt x="61150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2" name="TextBox 12"/>
          <p:cNvSpPr txBox="1"/>
          <p:nvPr/>
        </p:nvSpPr>
        <p:spPr>
          <a:xfrm>
            <a:off x="1021461" y="4418171"/>
            <a:ext cx="538949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全文 HTML: essd.copernicus.org/articles/13/4349/2021/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1461" y="4761071"/>
            <a:ext cx="700647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42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PDF: essd.copernicus.org/articles/13/4349/2021/essd-13-4349-2021.pdf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2223" y="5082064"/>
            <a:ext cx="4646564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开放许可：CC BY 4.0（引用与再使用请遵循原许可条款）</a:t>
            </a:r>
          </a:p>
        </p:txBody>
      </p:sp>
      <p:sp>
        <p:nvSpPr>
          <p:cNvPr id="15" name="Rectangle 15"/>
          <p:cNvSpPr/>
          <p:nvPr/>
        </p:nvSpPr>
        <p:spPr>
          <a:xfrm>
            <a:off x="7905750" y="1676400"/>
            <a:ext cx="3600450" cy="36766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203311" y="196072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阅读时带着这三问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02168" y="2507932"/>
            <a:ext cx="118291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它讲什么？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03692" y="2845118"/>
            <a:ext cx="231200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ERA5-Land 的数据和评估。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02168" y="3346132"/>
            <a:ext cx="141613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本案用在哪？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03692" y="368331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核实产品背景、变量和来源。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02168" y="4184332"/>
            <a:ext cx="164936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哪些不能照搬？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03692" y="452151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论文数据结果不是本案合成结果；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03692" y="4807268"/>
            <a:ext cx="265798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本案阈值与3日规则是教学设定。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ecology_case03_era5_heat">
  <a:themeElements>
    <a:clrScheme name="ecology_case03_era5_heat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3_era5_heat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3_era5_hea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cology_case03_era5_heat">
  <a:themeElements>
    <a:clrScheme name="ecology_case03_era5_heat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3_era5_heat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3_era5_hea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2026-10-13T11:52:06Z</dcterms:created>
  <dcterms:modified xsi:type="dcterms:W3CDTF">2026-10-13T11:52:06Z</dcterms:modified>
  <cp:category/>
  <cp:contentStatus/>
</cp:coreProperties>
</file>