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今天我们用 NDVI 年度曲线做一次植被物候参数提取。封面图只做概念引入，所有结果都以本案 Notebook 为准。先记住：当前运行使用固定种子生成的合成 NDVI，不是 MODIS 遥感产品的实测结果。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第一，怎样从带噪声的 NDVI 曲线得到较平滑的年度曲线？第二，怎样按相对振幅阈值找 SOS 和 EOS？第三，阈值比例改变后，SOS 索引会不会变化？这三问分别对应算法、图件和敏感性分析。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“什么时候返青”不能直接从一句话算出来。本案先明确 year、period、cell 三个维度：2020–2022 年，每年23个年内合成期，63个合成网格。SOS/EOS 是0–22期次索引，不是日历日期。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MODIS MOD13Q1 v061 是真实可下载的植被指数产品，空间分辨率250米、16日合成。真实产品需按说明做QA掩膜并应用NDVI比例因子；但当前 Notebook 没有实现文件读取、QA解码或比例因子处理，它用的是随机种子104生成的合成数组。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先读数据说明，再检查年度、期次、网格和缺失值，然后逐年平滑、提取SOS/EOS、比较阈值并保存结果。每个环节都要在 Notebook 或输出目录找到证据。真实 MODIS 的QA与尺度处理属于接入前准备，不是当前 Notebook 已执行的步骤。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当前数组形状为3×23×63，对应三个年份、每年23期、63个网格；合成NDVI限制在0.05到0.95，没有缺失值。格网只有行列编号，没有真实坐标。真实产品接入后还要检查QA、NoData、缩放系数、CRS和各年时间顺序。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smooth_ndvi 沿年度时间轴使用窗口9、二次多项式。它用局部拟合减少曲线噪声，但不改变“这一年有23期”的定义，也不产生趋势或显著性。每一年都单独平滑，不能把三年串成一条曲线。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代码先对每条年度曲线找最小值和峰值，再计算阈值：min 加 fraction 乘以 peak-min。默认 fraction 是0.2。SOS 是平滑曲线第一次达到阈值的位置，EOS 是最后一次达到的位置；输出仍是0到22的合成期索引。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在案例04目录打开核心算法 Notebook，选择本案环境，重启内核后运行全部单元。先确认输入摘要，再看四张直接显示的图，最后检查 outputs/student_run/summary.csv 和图件追溯表。运行报告中保留 seed=104 和 synthetic_demo。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图中三种颜色展示三个年份的原始合成值和平滑曲线。水平阈值线是三个年度阈值的平均值；竖直 SOS/EOS 标记只对应2020年示例曲线。横轴是年内23个合成期，不是具体日期。这个标注方式是为了讲清楚不同年份，读图不要把标记误当成三年共用日期。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先对每个网格逐年提取 SOS，再对三个年份取平均，得到这张7×9网格图。颜色表达合成期索引的位置，不是趋势显著性。图中只有行列号，没有真实经纬度，所以不能说某个真实地区更早返青。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横轴是 SOS，纵轴是 EOS，颜色表示每条年度曲线的振幅。散点展示参数间的对应关系，不是相关性检验、因果分析或趋势判断。结合图例说清楚一条点代表哪个年份和空间单元。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把相对振幅比例从0.1调到0.4，观察平均 SOS 索引变化。本次合成运行约为0.52、1.05、1.85、2.42期。比例越高，曲线通常需要更晚才能达到阈值；这说明提取结果依赖参数，不代表三个年份之间存在显著变化。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当前结果可以用于讲算法顺序、逐年提取和阈值敏感性。不能据此给某地标注真实返青日期，不能说发现了长期物候趋势，也不能替代地面物候观测。NDVI 是遥感植被指数，它不是某个物种的直接观测。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曲线空白先查NoData、QA和有效期次；SOS/EOS落在0或22，回看阈值是否已在边界之上或之下；输出不同则核对seed、窗口和fraction。若接入真实数据，先把质量掩膜与比例因子处理正确，再重新运行所有单元。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提交运行后的 Notebook、四张 PNG、summary.csv、参数与数据状态，并用一段话解释一条图上观察。教师核对逐年处理、窗口9、二次项、fraction、图题和合成数据边界。当前摘要中的三年平均SOS索引约为1.079、0.968、1.095；这些是合成演示值，不是MODIS统计结果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Cai 等人2017年的公开论文比较了MODIS NDVI时序平滑与物候估计方法。它为方法背景提供依据，但本案并未复现论文研究区、原始影像或数值。课后请比较论文与本案的数据、平滑方法、阈值参数和结论边界。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ecology_case04_modis_phenology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ecology_case04_modis_phenology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144a7a5dfe26eb0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1ec3a61a74047f9b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bd318ba548bd440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6dad1d8fcf67802.pn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658c4eb809fad92f.pn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5" y="1607344"/>
            <a:ext cx="6477000" cy="3643312"/>
          </a:xfrm>
          <a:prstGeom prst="rect">
            <a:avLst/>
          </a:prstGeom>
        </p:spPr>
      </p:pic>
      <p:sp>
        <p:nvSpPr>
          <p:cNvPr id="3" name="Rectangle 3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chemeClr val="lt1">
              <a:alpha val="94000"/>
            </a:schemeClr>
          </a:solidFill>
          <a:ln>
            <a:noFill/>
          </a:ln>
        </p:spPr>
      </p:sp>
      <p:sp>
        <p:nvSpPr>
          <p:cNvPr id="4" name="Rectangle 4"/>
          <p:cNvSpPr/>
          <p:nvPr/>
        </p:nvSpPr>
        <p:spPr>
          <a:xfrm>
            <a:off x="552450" y="419100"/>
            <a:ext cx="76200" cy="6019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5" name="TextBox 5"/>
          <p:cNvSpPr txBox="1"/>
          <p:nvPr/>
        </p:nvSpPr>
        <p:spPr>
          <a:xfrm>
            <a:off x="869442" y="692468"/>
            <a:ext cx="326996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生态环境时空分析实训　/　CASE 04</a:t>
            </a:r>
          </a:p>
        </p:txBody>
      </p:sp>
      <p:sp>
        <p:nvSpPr>
          <p:cNvPr id="6" name="Line 6"/>
          <p:cNvSpPr/>
          <p:nvPr/>
        </p:nvSpPr>
        <p:spPr>
          <a:xfrm>
            <a:off x="876300" y="1066800"/>
            <a:ext cx="4362450" cy="9525"/>
          </a:xfrm>
          <a:custGeom>
            <a:avLst/>
            <a:gdLst/>
            <a:ahLst/>
            <a:cxnLst/>
            <a:rect l="l" t="t" r="r" b="b"/>
            <a:pathLst>
              <a:path w="4362450" h="9525">
                <a:moveTo>
                  <a:pt x="0" y="0"/>
                </a:moveTo>
                <a:lnTo>
                  <a:pt x="43624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857250" y="1671638"/>
            <a:ext cx="3370516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NDVI年度曲线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7250" y="2262188"/>
            <a:ext cx="3748564" cy="7334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7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与物候参数提取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5444" y="2970848"/>
            <a:ext cx="433288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平滑曲线 × SOS/EOS × 阈值敏感性</a:t>
            </a:r>
          </a:p>
        </p:txBody>
      </p:sp>
      <p:sp>
        <p:nvSpPr>
          <p:cNvPr id="10" name="Rectangle 10"/>
          <p:cNvSpPr/>
          <p:nvPr/>
        </p:nvSpPr>
        <p:spPr>
          <a:xfrm>
            <a:off x="895350" y="3638550"/>
            <a:ext cx="76200" cy="971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53668" y="3765232"/>
            <a:ext cx="248232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什么时候算“开始返青”？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53668" y="4108132"/>
            <a:ext cx="26822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阈值改变会不会改变结果？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492" y="4997768"/>
            <a:ext cx="39667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Notebook 当前结果：固定种子的合成 NDVI 曲线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492" y="5302568"/>
            <a:ext cx="37869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MODIS MOD13Q1：只提供真实资料接入入口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03930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本案要回答三个问题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先看曲线，再看年内索引，最后检查阈值变动会带来什么影响。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028700" y="1924050"/>
            <a:ext cx="9525" cy="3295650"/>
          </a:xfrm>
          <a:custGeom>
            <a:avLst/>
            <a:gdLst/>
            <a:ahLst/>
            <a:cxnLst/>
            <a:rect l="l" t="t" r="r" b="b"/>
            <a:pathLst>
              <a:path w="9525" h="3295650">
                <a:moveTo>
                  <a:pt x="0" y="0"/>
                </a:moveTo>
                <a:lnTo>
                  <a:pt x="0" y="3295650"/>
                </a:lnTo>
              </a:path>
            </a:pathLst>
          </a:custGeom>
          <a:noFill/>
          <a:ln w="28575">
            <a:solidFill>
              <a:srgbClr val="C7D2CA"/>
            </a:solidFill>
          </a:ln>
        </p:spPr>
      </p:sp>
      <p:sp>
        <p:nvSpPr>
          <p:cNvPr id="6" name="Ellipse 6"/>
          <p:cNvSpPr/>
          <p:nvPr/>
        </p:nvSpPr>
        <p:spPr>
          <a:xfrm>
            <a:off x="790575" y="18764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959282" y="20207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94282" y="1868805"/>
            <a:ext cx="427114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一年里的 NDVI 曲线怎么变化？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7330" y="2295525"/>
            <a:ext cx="608515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先用 Savitzky–Golay 平滑，再找曲线上升和下降的相对阈值位置。</a:t>
            </a:r>
          </a:p>
        </p:txBody>
      </p:sp>
      <p:sp>
        <p:nvSpPr>
          <p:cNvPr id="10" name="Ellipse 10"/>
          <p:cNvSpPr/>
          <p:nvPr/>
        </p:nvSpPr>
        <p:spPr>
          <a:xfrm>
            <a:off x="790575" y="330517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959282" y="344947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4282" y="3297555"/>
            <a:ext cx="29897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三个年份应怎样比较？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7330" y="3724275"/>
            <a:ext cx="593598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每年单独平滑和提取，SOS/EOS 用0–22年内合成期索引表示。</a:t>
            </a:r>
          </a:p>
        </p:txBody>
      </p:sp>
      <p:sp>
        <p:nvSpPr>
          <p:cNvPr id="14" name="Ellipse 14"/>
          <p:cNvSpPr/>
          <p:nvPr/>
        </p:nvSpPr>
        <p:spPr>
          <a:xfrm>
            <a:off x="790575" y="47339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59282" y="48782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94282" y="4726305"/>
            <a:ext cx="4145691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相对阈值变了，SOS 会怎样？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97330" y="5153025"/>
            <a:ext cx="478078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比较0.1、0.2、0.3、0.4，不把三年示例说成趋势。</a:t>
            </a:r>
          </a:p>
        </p:txBody>
      </p:sp>
      <p:sp>
        <p:nvSpPr>
          <p:cNvPr id="18" name="Rectangle 18"/>
          <p:cNvSpPr/>
          <p:nvPr/>
        </p:nvSpPr>
        <p:spPr>
          <a:xfrm>
            <a:off x="8382000" y="1676400"/>
            <a:ext cx="3124200" cy="36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8679561" y="194167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这次教学输入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76132" y="2421255"/>
            <a:ext cx="162425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3 年 × 23 期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679942" y="2787968"/>
            <a:ext cx="218547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2020–2022，每年独立合成</a:t>
            </a:r>
          </a:p>
        </p:txBody>
      </p:sp>
      <p:sp>
        <p:nvSpPr>
          <p:cNvPr id="22" name="Line 22"/>
          <p:cNvSpPr/>
          <p:nvPr/>
        </p:nvSpPr>
        <p:spPr>
          <a:xfrm>
            <a:off x="8686800" y="320040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3" name="TextBox 23"/>
          <p:cNvSpPr txBox="1"/>
          <p:nvPr/>
        </p:nvSpPr>
        <p:spPr>
          <a:xfrm>
            <a:off x="8676132" y="3488055"/>
            <a:ext cx="137194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7 × 9 格网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79942" y="3854768"/>
            <a:ext cx="16675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共63个合成空间单元</a:t>
            </a:r>
          </a:p>
        </p:txBody>
      </p:sp>
      <p:sp>
        <p:nvSpPr>
          <p:cNvPr id="25" name="Line 25"/>
          <p:cNvSpPr/>
          <p:nvPr/>
        </p:nvSpPr>
        <p:spPr>
          <a:xfrm>
            <a:off x="8686800" y="4267200"/>
            <a:ext cx="2514600" cy="9525"/>
          </a:xfrm>
          <a:custGeom>
            <a:avLst/>
            <a:gdLst/>
            <a:ahLst/>
            <a:cxnLst/>
            <a:rect l="l" t="t" r="r" b="b"/>
            <a:pathLst>
              <a:path w="2514600" h="9525">
                <a:moveTo>
                  <a:pt x="0" y="0"/>
                </a:moveTo>
                <a:lnTo>
                  <a:pt x="25146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8677275" y="4579144"/>
            <a:ext cx="1560341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8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0.2 × 年振幅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679942" y="4921568"/>
            <a:ext cx="146761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默认相对阈值比例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20062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从“什么时候返青”走到可计算的索引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490347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把物候问题拆成年度曲线、相对阈值和空间单元。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837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环境问题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9932" y="2554605"/>
            <a:ext cx="209919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何时开始生长？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2599" y="3106579"/>
            <a:ext cx="150489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何时达到峰值？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2599" y="3468529"/>
            <a:ext cx="150489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何时接近季末？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3742" y="39881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答案必须能回到曲线和参数。</a:t>
            </a:r>
          </a:p>
        </p:txBody>
      </p:sp>
      <p:sp>
        <p:nvSpPr>
          <p:cNvPr id="11" name="Rectangle 11"/>
          <p:cNvSpPr/>
          <p:nvPr/>
        </p:nvSpPr>
        <p:spPr>
          <a:xfrm>
            <a:off x="4552950" y="1790700"/>
            <a:ext cx="3086100" cy="266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4850892" y="2064068"/>
            <a:ext cx="96783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可计算对象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7463" y="2562701"/>
            <a:ext cx="2661717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year × period × cell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849749" y="3106579"/>
            <a:ext cx="1068865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2020–2022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849749" y="3468529"/>
            <a:ext cx="152616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23个年内合成期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849749" y="3830479"/>
            <a:ext cx="173886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63个合成格网单元</a:t>
            </a:r>
          </a:p>
        </p:txBody>
      </p:sp>
      <p:sp>
        <p:nvSpPr>
          <p:cNvPr id="17" name="Rectangle 17"/>
          <p:cNvSpPr/>
          <p:nvPr/>
        </p:nvSpPr>
        <p:spPr>
          <a:xfrm>
            <a:off x="8420100" y="1790700"/>
            <a:ext cx="3086100" cy="2667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8" name="TextBox 18"/>
          <p:cNvSpPr txBox="1"/>
          <p:nvPr/>
        </p:nvSpPr>
        <p:spPr>
          <a:xfrm>
            <a:off x="8718042" y="2064068"/>
            <a:ext cx="77701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输出定义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14613" y="2562701"/>
            <a:ext cx="1483776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SOS / EOS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716899" y="3106579"/>
            <a:ext cx="2249348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0–22 的年内合成期索引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16899" y="3468529"/>
            <a:ext cx="1079500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峰值和振幅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16899" y="3830479"/>
            <a:ext cx="1504899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8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阈值敏感性曲线</a:t>
            </a:r>
          </a:p>
        </p:txBody>
      </p:sp>
      <p:sp>
        <p:nvSpPr>
          <p:cNvPr id="23" name="Rectangle 23"/>
          <p:cNvSpPr/>
          <p:nvPr/>
        </p:nvSpPr>
        <p:spPr>
          <a:xfrm>
            <a:off x="685800" y="5219700"/>
            <a:ext cx="108204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926211" y="5380196"/>
            <a:ext cx="639732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索引 0–22 只表示年内合成期位置，不是日历日期，也不是趋势显著性。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873549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先分清：公开 MODIS 产品与当前教学输入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739868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产品可下载，不等于 Notebook 已经读取它；报告中要明确写出数据状态。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4267200" y="1676400"/>
            <a:ext cx="9525" cy="3657600"/>
          </a:xfrm>
          <a:custGeom>
            <a:avLst/>
            <a:gdLst/>
            <a:ahLst/>
            <a:cxnLst/>
            <a:rect l="l" t="t" r="r" b="b"/>
            <a:pathLst>
              <a:path w="9525" h="3657600">
                <a:moveTo>
                  <a:pt x="0" y="0"/>
                </a:moveTo>
                <a:lnTo>
                  <a:pt x="0" y="36576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6" name="Line 6"/>
          <p:cNvSpPr/>
          <p:nvPr/>
        </p:nvSpPr>
        <p:spPr>
          <a:xfrm>
            <a:off x="7981950" y="1676400"/>
            <a:ext cx="9525" cy="3657600"/>
          </a:xfrm>
          <a:custGeom>
            <a:avLst/>
            <a:gdLst/>
            <a:ahLst/>
            <a:cxnLst/>
            <a:rect l="l" t="t" r="r" b="b"/>
            <a:pathLst>
              <a:path w="9525" h="3657600">
                <a:moveTo>
                  <a:pt x="0" y="0"/>
                </a:moveTo>
                <a:lnTo>
                  <a:pt x="0" y="365760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7" name="TextBox 7"/>
          <p:cNvSpPr txBox="1"/>
          <p:nvPr/>
        </p:nvSpPr>
        <p:spPr>
          <a:xfrm>
            <a:off x="774192" y="1702118"/>
            <a:ext cx="155938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01　公开产品入口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0382" y="2116455"/>
            <a:ext cx="217777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1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MOD13Q1 v061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3430" y="2581275"/>
            <a:ext cx="156000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250米空间分辨率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3430" y="2924175"/>
            <a:ext cx="165087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16日合成植被指数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4192" y="3435668"/>
            <a:ext cx="188823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Earthdata 检索后下载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4192" y="3759518"/>
            <a:ext cx="190515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需核对 NDVI、QA 波段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4954" y="4290060"/>
            <a:ext cx="329153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lpdaac.usgs.gov/products/mod13q1v061/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74192" y="454056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本包不附完整原始数据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84192" y="1702118"/>
            <a:ext cx="213186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02　真实产品接入前要做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81525" y="2140744"/>
            <a:ext cx="2475890" cy="3667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QA 掩膜 + 比例因子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83430" y="2581275"/>
            <a:ext cx="203454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按产品说明解码质量位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583430" y="2924175"/>
            <a:ext cx="196748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NDVI 按 0.0001 缩放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584192" y="3435668"/>
            <a:ext cx="249745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核对 NoData、有效范围、CRS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584192" y="37595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把年度序列按期次排齐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84192" y="4273868"/>
            <a:ext cx="294208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当前 Notebook 没有实现文件读取、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84192" y="4540568"/>
            <a:ext cx="185714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QA 解码或缩放处理。</a:t>
            </a:r>
          </a:p>
        </p:txBody>
      </p:sp>
      <p:sp>
        <p:nvSpPr>
          <p:cNvPr id="23" name="Rectangle 23"/>
          <p:cNvSpPr/>
          <p:nvPr/>
        </p:nvSpPr>
        <p:spPr>
          <a:xfrm>
            <a:off x="8248650" y="1676400"/>
            <a:ext cx="3238500" cy="36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8565642" y="1892618"/>
            <a:ext cx="253119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03　当前 Notebook 实际输入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561070" y="2328862"/>
            <a:ext cx="2223935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合成 NDVI 数组</a:t>
            </a:r>
          </a:p>
        </p:txBody>
      </p:sp>
      <p:sp>
        <p:nvSpPr>
          <p:cNvPr id="26" name="Line 26"/>
          <p:cNvSpPr/>
          <p:nvPr/>
        </p:nvSpPr>
        <p:spPr>
          <a:xfrm>
            <a:off x="8572500" y="2838450"/>
            <a:ext cx="2571750" cy="9525"/>
          </a:xfrm>
          <a:custGeom>
            <a:avLst/>
            <a:gdLst/>
            <a:ahLst/>
            <a:cxnLst/>
            <a:rect l="l" t="t" r="r" b="b"/>
            <a:pathLst>
              <a:path w="2571750" h="9525">
                <a:moveTo>
                  <a:pt x="0" y="0"/>
                </a:moveTo>
                <a:lnTo>
                  <a:pt x="25717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7" name="TextBox 27"/>
          <p:cNvSpPr txBox="1"/>
          <p:nvPr/>
        </p:nvSpPr>
        <p:spPr>
          <a:xfrm>
            <a:off x="8564880" y="3114675"/>
            <a:ext cx="121672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随机种子 104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564880" y="3476625"/>
            <a:ext cx="182251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3 年 × 23 期 × 63 格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564880" y="3838575"/>
            <a:ext cx="220218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NDVI 无量纲，合成演示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565642" y="4407218"/>
            <a:ext cx="236721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四张图均标 synthetic_demo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565642" y="4731068"/>
            <a:ext cx="202996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不代表 MODIS 实测结果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678942" y="5645468"/>
            <a:ext cx="544913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下载入口与许可状态：以 data/README.md 和数据清单为准。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710839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分析流程：每一步都留下文件证据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48054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从输入质量到解释提交，学生能够知道“做了什么、产出了什么”。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104900" y="2571750"/>
            <a:ext cx="9982200" cy="9525"/>
          </a:xfrm>
          <a:custGeom>
            <a:avLst/>
            <a:gdLst/>
            <a:ahLst/>
            <a:cxnLst/>
            <a:rect l="l" t="t" r="r" b="b"/>
            <a:pathLst>
              <a:path w="9982200" h="9525">
                <a:moveTo>
                  <a:pt x="0" y="0"/>
                </a:moveTo>
                <a:lnTo>
                  <a:pt x="9982200" y="0"/>
                </a:lnTo>
              </a:path>
            </a:pathLst>
          </a:custGeom>
          <a:noFill/>
          <a:ln w="28575">
            <a:solidFill>
              <a:schemeClr val="accent3"/>
            </a:solidFill>
          </a:ln>
        </p:spPr>
      </p:sp>
      <p:grpSp>
        <p:nvGrpSpPr>
          <p:cNvPr id="30" name="Group 30"/>
          <p:cNvGrpSpPr/>
          <p:nvPr/>
        </p:nvGrpSpPr>
        <p:grpSpPr>
          <a:xfrm>
            <a:off x="511256" y="2305050"/>
            <a:ext cx="11187695" cy="1235678"/>
            <a:chOff x="511256" y="2305050"/>
            <a:chExt cx="11187695" cy="1235678"/>
          </a:xfrm>
        </p:grpSpPr>
        <p:sp>
          <p:nvSpPr>
            <p:cNvPr id="6" name="Ellipse 6"/>
            <p:cNvSpPr/>
            <p:nvPr/>
          </p:nvSpPr>
          <p:spPr>
            <a:xfrm>
              <a:off x="83820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3543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5023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认清数据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11256" y="3291364"/>
              <a:ext cx="118728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MOD13Q1说明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283845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03568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65048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检查序列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409419" y="3291364"/>
              <a:ext cx="139146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年份、期次、缺失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483870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03593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5073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平滑曲线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534596" y="3291364"/>
              <a:ext cx="114160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窗口9、二次项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683895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03618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5098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提取物候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98214" y="3291364"/>
              <a:ext cx="141487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SOS、EOS、峰值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883920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03643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65123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做敏感性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767719" y="3291364"/>
              <a:ext cx="67636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0.1–0.4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10820400" y="2305050"/>
              <a:ext cx="533400" cy="533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017634" y="2469832"/>
              <a:ext cx="13893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0632430" y="2973229"/>
              <a:ext cx="909340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解释提交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475250" y="3291364"/>
              <a:ext cx="122370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8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图、CSV、限制</a:t>
              </a:r>
            </a:p>
          </p:txBody>
        </p:sp>
      </p:grpSp>
      <p:sp>
        <p:nvSpPr>
          <p:cNvPr id="31" name="Rectangle 31"/>
          <p:cNvSpPr/>
          <p:nvPr/>
        </p:nvSpPr>
        <p:spPr>
          <a:xfrm>
            <a:off x="685800" y="4324350"/>
            <a:ext cx="10820400" cy="1219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32" name="TextBox 32"/>
          <p:cNvSpPr txBox="1"/>
          <p:nvPr/>
        </p:nvSpPr>
        <p:spPr>
          <a:xfrm>
            <a:off x="982218" y="458438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输出目录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82980" y="4981575"/>
            <a:ext cx="498271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chemeClr val="dk1"/>
                </a:solidFill>
                <a:latin typeface="Consolas"/>
                <a:ea typeface="Microsoft YaHei"/>
                <a:cs typeface="Consolas"/>
              </a:rPr>
              <a:t>outputs/student_run/figures/　＋　summary.csv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83742" y="5283518"/>
            <a:ext cx="60161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每张图都能在 FIGURE_TRACEABILITY.csv 找到来源、含义和数据状态。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492981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动手前先做数据质量检查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68045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先看时间轴、数值范围和空间网格，防止把输入错误带进物候结果。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TextBox 5"/>
          <p:cNvSpPr txBox="1"/>
          <p:nvPr/>
        </p:nvSpPr>
        <p:spPr>
          <a:xfrm>
            <a:off x="736092" y="1664018"/>
            <a:ext cx="322302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当前 Notebook：固定种子的合成数组</a:t>
            </a:r>
          </a:p>
        </p:txBody>
      </p:sp>
      <p:sp>
        <p:nvSpPr>
          <p:cNvPr id="6" name="Line 6"/>
          <p:cNvSpPr/>
          <p:nvPr/>
        </p:nvSpPr>
        <p:spPr>
          <a:xfrm>
            <a:off x="981075" y="2171700"/>
            <a:ext cx="9525" cy="2876550"/>
          </a:xfrm>
          <a:custGeom>
            <a:avLst/>
            <a:gdLst/>
            <a:ahLst/>
            <a:cxnLst/>
            <a:rect l="l" t="t" r="r" b="b"/>
            <a:pathLst>
              <a:path w="9525" h="2876550">
                <a:moveTo>
                  <a:pt x="0" y="0"/>
                </a:moveTo>
                <a:lnTo>
                  <a:pt x="0" y="2876550"/>
                </a:lnTo>
              </a:path>
            </a:pathLst>
          </a:custGeom>
          <a:noFill/>
          <a:ln w="28575">
            <a:solidFill>
              <a:srgbClr val="C7D2CA"/>
            </a:solidFill>
          </a:ln>
        </p:spPr>
      </p:sp>
      <p:sp>
        <p:nvSpPr>
          <p:cNvPr id="7" name="Ellipse 7"/>
          <p:cNvSpPr/>
          <p:nvPr/>
        </p:nvSpPr>
        <p:spPr>
          <a:xfrm>
            <a:off x="819150" y="2143125"/>
            <a:ext cx="323850" cy="323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930554" y="22421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44168" y="2107882"/>
            <a:ext cx="211582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形状和年份对不对？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5692" y="2435542"/>
            <a:ext cx="455714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数据形状 (3, 23, 63)：2020–2022，每年23期，63格。</a:t>
            </a:r>
          </a:p>
        </p:txBody>
      </p:sp>
      <p:sp>
        <p:nvSpPr>
          <p:cNvPr id="11" name="Ellipse 11"/>
          <p:cNvSpPr/>
          <p:nvPr/>
        </p:nvSpPr>
        <p:spPr>
          <a:xfrm>
            <a:off x="819150" y="2867025"/>
            <a:ext cx="323850" cy="323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2" name="TextBox 12"/>
          <p:cNvSpPr txBox="1"/>
          <p:nvPr/>
        </p:nvSpPr>
        <p:spPr>
          <a:xfrm>
            <a:off x="930554" y="29660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44168" y="2831782"/>
            <a:ext cx="25822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时间轴是每年独立的吗？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5692" y="3159442"/>
            <a:ext cx="437540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先分年，再平滑和提取；不能把三年串成一条年曲线。</a:t>
            </a:r>
          </a:p>
        </p:txBody>
      </p:sp>
      <p:sp>
        <p:nvSpPr>
          <p:cNvPr id="15" name="Ellipse 15"/>
          <p:cNvSpPr/>
          <p:nvPr/>
        </p:nvSpPr>
        <p:spPr>
          <a:xfrm>
            <a:off x="819150" y="3590925"/>
            <a:ext cx="323850" cy="323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930554" y="36899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44168" y="3555682"/>
            <a:ext cx="303554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NDVI 数值和缺失值正常吗？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45692" y="3883342"/>
            <a:ext cx="516956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合成值限制在0.05–0.95，无缺失；它不是 MODIS 原始 DN。</a:t>
            </a:r>
          </a:p>
        </p:txBody>
      </p:sp>
      <p:sp>
        <p:nvSpPr>
          <p:cNvPr id="19" name="Ellipse 19"/>
          <p:cNvSpPr/>
          <p:nvPr/>
        </p:nvSpPr>
        <p:spPr>
          <a:xfrm>
            <a:off x="819150" y="4314825"/>
            <a:ext cx="323850" cy="3238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930554" y="44138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44168" y="4279582"/>
            <a:ext cx="25822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坐标和尺度有没有说明？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345692" y="4607242"/>
            <a:ext cx="431179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7×9格网只有行列号，没有研究区投影或真实经纬度。</a:t>
            </a:r>
          </a:p>
        </p:txBody>
      </p:sp>
      <p:sp>
        <p:nvSpPr>
          <p:cNvPr id="23" name="Rectangle 23"/>
          <p:cNvSpPr/>
          <p:nvPr/>
        </p:nvSpPr>
        <p:spPr>
          <a:xfrm>
            <a:off x="7524750" y="1676400"/>
            <a:ext cx="3962400" cy="36385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7841742" y="1949768"/>
            <a:ext cx="20400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接入真实 MOD13Q1 前</a:t>
            </a:r>
          </a:p>
        </p:txBody>
      </p:sp>
      <p:sp>
        <p:nvSpPr>
          <p:cNvPr id="25" name="Line 25"/>
          <p:cNvSpPr/>
          <p:nvPr/>
        </p:nvSpPr>
        <p:spPr>
          <a:xfrm>
            <a:off x="7848600" y="2324100"/>
            <a:ext cx="3295650" cy="9525"/>
          </a:xfrm>
          <a:custGeom>
            <a:avLst/>
            <a:gdLst/>
            <a:ahLst/>
            <a:cxnLst/>
            <a:rect l="l" t="t" r="r" b="b"/>
            <a:pathLst>
              <a:path w="3295650" h="9525">
                <a:moveTo>
                  <a:pt x="0" y="0"/>
                </a:moveTo>
                <a:lnTo>
                  <a:pt x="32956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6" name="TextBox 26"/>
          <p:cNvSpPr txBox="1"/>
          <p:nvPr/>
        </p:nvSpPr>
        <p:spPr>
          <a:xfrm>
            <a:off x="7840218" y="2603182"/>
            <a:ext cx="188259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先做产品质量控制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41742" y="2978468"/>
            <a:ext cx="306689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按官方 QA 位掩膜，检查缩放系数、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841742" y="3264218"/>
            <a:ext cx="26286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NoData、CRS和有效观测期次。</a:t>
            </a:r>
          </a:p>
        </p:txBody>
      </p:sp>
      <p:sp>
        <p:nvSpPr>
          <p:cNvPr id="29" name="Line 29"/>
          <p:cNvSpPr/>
          <p:nvPr/>
        </p:nvSpPr>
        <p:spPr>
          <a:xfrm>
            <a:off x="7848600" y="3676650"/>
            <a:ext cx="3295650" cy="9525"/>
          </a:xfrm>
          <a:custGeom>
            <a:avLst/>
            <a:gdLst/>
            <a:ahLst/>
            <a:cxnLst/>
            <a:rect l="l" t="t" r="r" b="b"/>
            <a:pathLst>
              <a:path w="3295650" h="9525">
                <a:moveTo>
                  <a:pt x="0" y="0"/>
                </a:moveTo>
                <a:lnTo>
                  <a:pt x="329565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30" name="TextBox 30"/>
          <p:cNvSpPr txBox="1"/>
          <p:nvPr/>
        </p:nvSpPr>
        <p:spPr>
          <a:xfrm>
            <a:off x="7840218" y="3917632"/>
            <a:ext cx="188259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不要混用两种输入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7841742" y="4292918"/>
            <a:ext cx="273977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真实数据处理完成后再运行；不要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841742" y="4578668"/>
            <a:ext cx="29900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把合成数组的图标成 MODIS 实测。</a:t>
            </a:r>
          </a:p>
        </p:txBody>
      </p:sp>
      <p:sp>
        <p:nvSpPr>
          <p:cNvPr id="33" name="Rectangle 33"/>
          <p:cNvSpPr/>
          <p:nvPr/>
        </p:nvSpPr>
        <p:spPr>
          <a:xfrm>
            <a:off x="685800" y="5486400"/>
            <a:ext cx="10820400" cy="495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34" name="TextBox 34"/>
          <p:cNvSpPr txBox="1"/>
          <p:nvPr/>
        </p:nvSpPr>
        <p:spPr>
          <a:xfrm>
            <a:off x="926211" y="5646896"/>
            <a:ext cx="755391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网格方向、年份或观测期数没对齐时，先停下来修输入，不要先解释 SOS/EOS。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93626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算法一：先把 NDVI 曲线平滑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1783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Savitzky–Golay 用局部多项式保留曲线形状，减少观测噪声。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4476750" cy="3524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080" y="1971675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本案参数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6889" y="2511266"/>
            <a:ext cx="1632062" cy="4547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32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window = 9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6889" y="2987516"/>
            <a:ext cx="2022460" cy="4547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32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polyorder = 2</a:t>
            </a:r>
          </a:p>
        </p:txBody>
      </p:sp>
      <p:sp>
        <p:nvSpPr>
          <p:cNvPr id="9" name="Line 9"/>
          <p:cNvSpPr/>
          <p:nvPr/>
        </p:nvSpPr>
        <p:spPr>
          <a:xfrm>
            <a:off x="1028700" y="3543300"/>
            <a:ext cx="3733800" cy="9525"/>
          </a:xfrm>
          <a:custGeom>
            <a:avLst/>
            <a:gdLst/>
            <a:ahLst/>
            <a:cxnLst/>
            <a:rect l="l" t="t" r="r" b="b"/>
            <a:pathLst>
              <a:path w="3733800" h="9525">
                <a:moveTo>
                  <a:pt x="0" y="0"/>
                </a:moveTo>
                <a:lnTo>
                  <a:pt x="37338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0" name="TextBox 10"/>
          <p:cNvSpPr txBox="1"/>
          <p:nvPr/>
        </p:nvSpPr>
        <p:spPr>
          <a:xfrm>
            <a:off x="1021461" y="3846671"/>
            <a:ext cx="270984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沿每个年度的23期时间轴平滑，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461" y="4170521"/>
            <a:ext cx="307304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窗口必须是奇数且不超过序列长度。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461" y="4646771"/>
            <a:ext cx="3296666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平滑结果仍是 NDVI，不是物候日期。</a:t>
            </a:r>
          </a:p>
        </p:txBody>
      </p:sp>
      <p:sp>
        <p:nvSpPr>
          <p:cNvPr id="13" name="Rectangle 13"/>
          <p:cNvSpPr/>
          <p:nvPr/>
        </p:nvSpPr>
        <p:spPr>
          <a:xfrm>
            <a:off x="5619750" y="1695450"/>
            <a:ext cx="5867400" cy="35242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5955030" y="1971675"/>
            <a:ext cx="192347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为什么必须逐年做？</a:t>
            </a:r>
          </a:p>
        </p:txBody>
      </p:sp>
      <p:sp>
        <p:nvSpPr>
          <p:cNvPr id="15" name="Ellipse 15"/>
          <p:cNvSpPr/>
          <p:nvPr/>
        </p:nvSpPr>
        <p:spPr>
          <a:xfrm>
            <a:off x="5943600" y="251460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6026429" y="25850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73368" y="2526982"/>
            <a:ext cx="211582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年度边界不能被跨越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74892" y="2864168"/>
            <a:ext cx="286698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2020、2021、2022各自只有23期。</a:t>
            </a:r>
          </a:p>
        </p:txBody>
      </p:sp>
      <p:sp>
        <p:nvSpPr>
          <p:cNvPr id="19" name="Ellipse 19"/>
          <p:cNvSpPr/>
          <p:nvPr/>
        </p:nvSpPr>
        <p:spPr>
          <a:xfrm>
            <a:off x="5943600" y="337185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6026429" y="344233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373368" y="3384232"/>
            <a:ext cx="188259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平滑不是趋势检验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74892" y="3721418"/>
            <a:ext cx="328498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它只处理曲线局部噪声，不产生显著性。</a:t>
            </a:r>
          </a:p>
        </p:txBody>
      </p:sp>
      <p:sp>
        <p:nvSpPr>
          <p:cNvPr id="23" name="Ellipse 23"/>
          <p:cNvSpPr/>
          <p:nvPr/>
        </p:nvSpPr>
        <p:spPr>
          <a:xfrm>
            <a:off x="5943600" y="4229100"/>
            <a:ext cx="266700" cy="266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4" name="TextBox 24"/>
          <p:cNvSpPr txBox="1"/>
          <p:nvPr/>
        </p:nvSpPr>
        <p:spPr>
          <a:xfrm>
            <a:off x="6026429" y="4299585"/>
            <a:ext cx="10104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373368" y="4241482"/>
            <a:ext cx="164936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先保存中间曲线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374892" y="4578668"/>
            <a:ext cx="324932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后面的 SOS/EOS 必须使用平滑结果。</a:t>
            </a:r>
          </a:p>
        </p:txBody>
      </p:sp>
      <p:sp>
        <p:nvSpPr>
          <p:cNvPr id="27" name="Rectangle 27"/>
          <p:cNvSpPr/>
          <p:nvPr/>
        </p:nvSpPr>
        <p:spPr>
          <a:xfrm>
            <a:off x="685800" y="5581650"/>
            <a:ext cx="108204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8" name="TextBox 28"/>
          <p:cNvSpPr txBox="1"/>
          <p:nvPr/>
        </p:nvSpPr>
        <p:spPr>
          <a:xfrm>
            <a:off x="907161" y="5723096"/>
            <a:ext cx="768192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输入是 year × period × cell；平滑沿 period 轴执行，不能把多个年份拼接后再提取。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925299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算法二：相对振幅阈值怎样给出 SOS 和 EOS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0140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先找每条年度曲线的最低值和峰值，再按振幅比例确定阈值。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10820400" cy="1257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99363" y="1915001"/>
            <a:ext cx="7978377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2020" dirty="0">
                <a:solidFill>
                  <a:schemeClr val="accent1"/>
                </a:solidFill>
                <a:latin typeface="Consolas"/>
                <a:ea typeface="Consolas"/>
                <a:cs typeface="Consolas"/>
              </a:rPr>
              <a:t>threshold = min(NDVI) + fraction × (max(NDVI) − min(NDVI))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2411" y="2456021"/>
            <a:ext cx="717088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默认 fraction = 0.2；SOS 是首次达到阈值的期次，EOS 是最后达到阈值的期次。</a:t>
            </a:r>
          </a:p>
        </p:txBody>
      </p:sp>
      <p:sp>
        <p:nvSpPr>
          <p:cNvPr id="8" name="Rectangle 8"/>
          <p:cNvSpPr/>
          <p:nvPr/>
        </p:nvSpPr>
        <p:spPr>
          <a:xfrm>
            <a:off x="685800" y="3352800"/>
            <a:ext cx="4953000" cy="20764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9" name="TextBox 9"/>
          <p:cNvSpPr txBox="1"/>
          <p:nvPr/>
        </p:nvSpPr>
        <p:spPr>
          <a:xfrm>
            <a:off x="1021080" y="3590925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提取顺序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18" y="4050982"/>
            <a:ext cx="340414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1　每年、每格单独找 min 和 peak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451032"/>
            <a:ext cx="213803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2　计算相对振幅阈值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0318" y="4851082"/>
            <a:ext cx="332597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3　扫描平滑曲线得到 SOS/EOS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096000" y="3352800"/>
            <a:ext cx="5410200" cy="20764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6431280" y="3590925"/>
            <a:ext cx="149942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输出要怎么解释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30518" y="4050982"/>
            <a:ext cx="1211953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SOS / EOS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60892" y="4083368"/>
            <a:ext cx="215821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是 0–22 的年内合成期索引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30518" y="4489132"/>
            <a:ext cx="121789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峰值 / 振幅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60892" y="452151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来自同一条年度曲线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30518" y="4927282"/>
            <a:ext cx="7164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无效值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60892" y="4959668"/>
            <a:ext cx="190378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没有达到阈值时记为 −1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08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937457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Notebook：按这个顺序运行和检查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53477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不要跳过中间检查；每一步都要能对应回代码和文件。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Line 5"/>
          <p:cNvSpPr/>
          <p:nvPr/>
        </p:nvSpPr>
        <p:spPr>
          <a:xfrm>
            <a:off x="1257300" y="2019300"/>
            <a:ext cx="9525" cy="3314700"/>
          </a:xfrm>
          <a:custGeom>
            <a:avLst/>
            <a:gdLst/>
            <a:ahLst/>
            <a:cxnLst/>
            <a:rect l="l" t="t" r="r" b="b"/>
            <a:pathLst>
              <a:path w="9525" h="3314700">
                <a:moveTo>
                  <a:pt x="0" y="0"/>
                </a:moveTo>
                <a:lnTo>
                  <a:pt x="0" y="3314700"/>
                </a:lnTo>
              </a:path>
            </a:pathLst>
          </a:custGeom>
          <a:noFill/>
          <a:ln w="38100">
            <a:solidFill>
              <a:srgbClr val="C7D2CA"/>
            </a:solidFill>
          </a:ln>
        </p:spPr>
      </p:sp>
      <p:sp>
        <p:nvSpPr>
          <p:cNvPr id="6" name="Ellipse 6"/>
          <p:cNvSpPr/>
          <p:nvPr/>
        </p:nvSpPr>
        <p:spPr>
          <a:xfrm>
            <a:off x="1019175" y="17621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1187882" y="19064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99463" y="1753076"/>
            <a:ext cx="2522253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打开案例 Notebook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02511" y="2132171"/>
            <a:ext cx="518895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选择本案例环境，从第一格开始 Restart Kernel → Run All。</a:t>
            </a:r>
          </a:p>
        </p:txBody>
      </p:sp>
      <p:sp>
        <p:nvSpPr>
          <p:cNvPr id="10" name="Ellipse 10"/>
          <p:cNvSpPr/>
          <p:nvPr/>
        </p:nvSpPr>
        <p:spPr>
          <a:xfrm>
            <a:off x="1019175" y="261937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1" name="TextBox 11"/>
          <p:cNvSpPr txBox="1"/>
          <p:nvPr/>
        </p:nvSpPr>
        <p:spPr>
          <a:xfrm>
            <a:off x="1187882" y="276367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99463" y="2610326"/>
            <a:ext cx="1733748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检查输入摘要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802511" y="2989421"/>
            <a:ext cx="378033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确认2020–2022、23期、63格和0个缺失值。</a:t>
            </a:r>
          </a:p>
        </p:txBody>
      </p:sp>
      <p:sp>
        <p:nvSpPr>
          <p:cNvPr id="14" name="Ellipse 14"/>
          <p:cNvSpPr/>
          <p:nvPr/>
        </p:nvSpPr>
        <p:spPr>
          <a:xfrm>
            <a:off x="1019175" y="347662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1187882" y="362092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99463" y="3467576"/>
            <a:ext cx="2875864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逐年平滑、提取和对比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02511" y="3846671"/>
            <a:ext cx="4306570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观察平滑曲线、SOS/EOS、振幅和阈值敏感性。</a:t>
            </a:r>
          </a:p>
        </p:txBody>
      </p:sp>
      <p:sp>
        <p:nvSpPr>
          <p:cNvPr id="18" name="Ellipse 18"/>
          <p:cNvSpPr/>
          <p:nvPr/>
        </p:nvSpPr>
        <p:spPr>
          <a:xfrm>
            <a:off x="1019175" y="4333875"/>
            <a:ext cx="476250" cy="476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19" name="TextBox 19"/>
          <p:cNvSpPr txBox="1"/>
          <p:nvPr/>
        </p:nvSpPr>
        <p:spPr>
          <a:xfrm>
            <a:off x="1187882" y="4478179"/>
            <a:ext cx="138836" cy="30803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en-US" sz="158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799463" y="4324826"/>
            <a:ext cx="2590335" cy="3960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0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检查图、表和追溯表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802511" y="4703921"/>
            <a:ext cx="598713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四图直接显示；查看 summary.csv 与 FIGURE_TRACEABILITY.csv。</a:t>
            </a:r>
          </a:p>
        </p:txBody>
      </p:sp>
      <p:sp>
        <p:nvSpPr>
          <p:cNvPr id="22" name="Rectangle 22"/>
          <p:cNvSpPr/>
          <p:nvPr/>
        </p:nvSpPr>
        <p:spPr>
          <a:xfrm>
            <a:off x="7924800" y="1752600"/>
            <a:ext cx="3562350" cy="3371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23" name="TextBox 23"/>
          <p:cNvSpPr txBox="1"/>
          <p:nvPr/>
        </p:nvSpPr>
        <p:spPr>
          <a:xfrm>
            <a:off x="8222361" y="201787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主要输出位置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221980" y="2600325"/>
            <a:ext cx="1852803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notebook/figures/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222742" y="2959418"/>
            <a:ext cx="201282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四张直接显示并保存的图</a:t>
            </a:r>
          </a:p>
        </p:txBody>
      </p:sp>
      <p:sp>
        <p:nvSpPr>
          <p:cNvPr id="26" name="Line 26"/>
          <p:cNvSpPr/>
          <p:nvPr/>
        </p:nvSpPr>
        <p:spPr>
          <a:xfrm>
            <a:off x="8229600" y="3390900"/>
            <a:ext cx="2952750" cy="9525"/>
          </a:xfrm>
          <a:custGeom>
            <a:avLst/>
            <a:gdLst/>
            <a:ahLst/>
            <a:cxnLst/>
            <a:rect l="l" t="t" r="r" b="b"/>
            <a:pathLst>
              <a:path w="2952750" h="9525">
                <a:moveTo>
                  <a:pt x="0" y="0"/>
                </a:moveTo>
                <a:lnTo>
                  <a:pt x="29527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27" name="TextBox 27"/>
          <p:cNvSpPr txBox="1"/>
          <p:nvPr/>
        </p:nvSpPr>
        <p:spPr>
          <a:xfrm>
            <a:off x="8221980" y="3705225"/>
            <a:ext cx="2236470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F3F6F1"/>
                </a:solidFill>
                <a:latin typeface="Consolas"/>
                <a:ea typeface="Consolas"/>
                <a:cs typeface="Consolas"/>
              </a:rPr>
              <a:t>outputs/student_run/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22742" y="4083368"/>
            <a:ext cx="214912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figures/ + summary.csv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222742" y="4616768"/>
            <a:ext cx="218547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报告注明 synthetic_demo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09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828855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结果一：三年 NDVI 曲线与平滑物候索引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556983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每个年份单独计算；虚线和标记对应一条合成网格曲线。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81188"/>
            <a:ext cx="7143750" cy="3571875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121878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怎么读这张图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936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散点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140589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原始合成期 NDVI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841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曲线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16568"/>
            <a:ext cx="212189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Savitzky–Golay 平滑结果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574732"/>
            <a:ext cx="7164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参考线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07118"/>
            <a:ext cx="183108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水平线为三年阈值均值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1910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442" y="4464368"/>
            <a:ext cx="284607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竖线只标出2020年的 SOS/EOS。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442" y="47501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横轴为年内期次，不是日期。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10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7771051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结果二：三个年份的 SOS 合成期索引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669386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每格先逐年独立提取，再对三年 SOS 索引取平均；不是趋势图。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读图要点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936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颜色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202036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表示平均 SOS 期次索引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841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范围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16568"/>
            <a:ext cx="155848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0–22 的合成期编号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5747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空间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07118"/>
            <a:ext cx="164026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7×9 的合成网格位置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1910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56271"/>
            <a:ext cx="211724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没有经纬度或真实区界，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42021"/>
            <a:ext cx="249956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不能写成某地物候空间格局。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5959785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结果三：SOS 与 EOS 的关系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601408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每个点是一个年度格网单元，颜色编码同一年度曲线的振幅。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读图要点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918" y="23936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横轴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13866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SOS 年内合成期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918" y="298418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纵轴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16568"/>
            <a:ext cx="138668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EOS 年内合成期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918" y="3574732"/>
            <a:ext cx="4832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颜色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518142" y="3607118"/>
            <a:ext cx="110413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年度振幅大小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1910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56271"/>
            <a:ext cx="211724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它展示参数之间的关系，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42021"/>
            <a:ext cx="230840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不是因果分析或趋势检验。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383858"/>
            <a:ext cx="810037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结果四：阈值比例改变，SOS 会怎样？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07732"/>
            <a:ext cx="589191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只改变相对振幅 fraction，其他输入和逐年规则保持不变。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335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581150"/>
            <a:ext cx="7448550" cy="417195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292" y="1733550"/>
            <a:ext cx="6015567" cy="3867150"/>
          </a:xfrm>
          <a:prstGeom prst="rect">
            <a:avLst/>
          </a:prstGeom>
        </p:spPr>
      </p:pic>
      <p:sp>
        <p:nvSpPr>
          <p:cNvPr id="7" name="Rectangle 7"/>
          <p:cNvSpPr/>
          <p:nvPr/>
        </p:nvSpPr>
        <p:spPr>
          <a:xfrm>
            <a:off x="8572500" y="1581150"/>
            <a:ext cx="2933700" cy="4171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8" name="TextBox 8"/>
          <p:cNvSpPr txBox="1"/>
          <p:nvPr/>
        </p:nvSpPr>
        <p:spPr>
          <a:xfrm>
            <a:off x="8870061" y="1846421"/>
            <a:ext cx="1955009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合成运行的平均 SOS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68537" y="2385536"/>
            <a:ext cx="418680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0.1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18142" y="2426018"/>
            <a:ext cx="88605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0.52 期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68537" y="2976086"/>
            <a:ext cx="418680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0.2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18142" y="3016568"/>
            <a:ext cx="88605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1.05 期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68537" y="3566636"/>
            <a:ext cx="1099427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0.3 / 0.4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089642" y="3607118"/>
            <a:ext cx="1494873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约 1.85 / 2.42 期</a:t>
            </a:r>
          </a:p>
        </p:txBody>
      </p:sp>
      <p:sp>
        <p:nvSpPr>
          <p:cNvPr id="15" name="Line 15"/>
          <p:cNvSpPr/>
          <p:nvPr/>
        </p:nvSpPr>
        <p:spPr>
          <a:xfrm>
            <a:off x="8877300" y="4191000"/>
            <a:ext cx="2324100" cy="9525"/>
          </a:xfrm>
          <a:custGeom>
            <a:avLst/>
            <a:gdLst/>
            <a:ahLst/>
            <a:cxnLst/>
            <a:rect l="l" t="t" r="r" b="b"/>
            <a:pathLst>
              <a:path w="2324100" h="9525">
                <a:moveTo>
                  <a:pt x="0" y="0"/>
                </a:moveTo>
                <a:lnTo>
                  <a:pt x="23241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6" name="TextBox 16"/>
          <p:cNvSpPr txBox="1"/>
          <p:nvPr/>
        </p:nvSpPr>
        <p:spPr>
          <a:xfrm>
            <a:off x="8870061" y="4456271"/>
            <a:ext cx="269072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阈值越高，通常越晚跨过阈值；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70061" y="4742021"/>
            <a:ext cx="2881884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这是参数敏感性，不是年度趋势。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7601350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这些结果能回答什么，不能回答什么？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90257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结论要跟着数据范围走；合成曲线不能替代真实遥感产品或地面记录。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714500"/>
            <a:ext cx="5048250" cy="3581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6" name="Rectangle 6"/>
          <p:cNvSpPr/>
          <p:nvPr/>
        </p:nvSpPr>
        <p:spPr>
          <a:xfrm>
            <a:off x="685800" y="1714500"/>
            <a:ext cx="5048250" cy="552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7" name="TextBox 7"/>
          <p:cNvSpPr txBox="1"/>
          <p:nvPr/>
        </p:nvSpPr>
        <p:spPr>
          <a:xfrm>
            <a:off x="981837" y="1890236"/>
            <a:ext cx="1962516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本次运行可以支持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18" y="2546032"/>
            <a:ext cx="3400029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演示 Savitzky–Golay 平滑步骤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318" y="3041332"/>
            <a:ext cx="3267304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逐年提取相对阈值 SOS/EOS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18" y="3536632"/>
            <a:ext cx="373837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比较不同 fraction 下的 SOS 索引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031932"/>
            <a:ext cx="297100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✓ 查看合成网格间的结果差异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842" y="4692968"/>
            <a:ext cx="358536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输入：2020–2022 合成 NDVI；63个网格。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457950" y="1714500"/>
            <a:ext cx="5048250" cy="3581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14" name="Rectangle 14"/>
          <p:cNvSpPr/>
          <p:nvPr/>
        </p:nvSpPr>
        <p:spPr>
          <a:xfrm>
            <a:off x="6457950" y="1714500"/>
            <a:ext cx="5048250" cy="5524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6753987" y="1890236"/>
            <a:ext cx="1962516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本次运行不能支持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792468" y="2546032"/>
            <a:ext cx="28710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真实地点的返青、衰退日期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792468" y="3041332"/>
            <a:ext cx="28710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多年物候变化趋势或显著性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792468" y="3536632"/>
            <a:ext cx="2871045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地面物种或农作物物候观测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92468" y="4031932"/>
            <a:ext cx="2648922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× 气候驱动或生态因果解释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93992" y="4692968"/>
            <a:ext cx="433425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真实研究须接入质量控制后的 MODIS 序列并复核。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6265583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常见故障：先看输入，再看算法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902577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图件异常不一定是绘图问题，常见原因是期次、缺失或尺度没有对齐。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10820400" cy="590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945261" y="1903571"/>
            <a:ext cx="41591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现象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83711" y="1903571"/>
            <a:ext cx="616633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先核对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03261" y="1903571"/>
            <a:ext cx="817352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处理办法</a:t>
            </a:r>
          </a:p>
        </p:txBody>
      </p:sp>
      <p:sp>
        <p:nvSpPr>
          <p:cNvPr id="9" name="Rectangle 9"/>
          <p:cNvSpPr/>
          <p:nvPr/>
        </p:nvSpPr>
        <p:spPr>
          <a:xfrm>
            <a:off x="685800" y="2266950"/>
            <a:ext cx="1082040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0" name="TextBox 10"/>
          <p:cNvSpPr txBox="1"/>
          <p:nvPr/>
        </p:nvSpPr>
        <p:spPr>
          <a:xfrm>
            <a:off x="944880" y="2409825"/>
            <a:ext cx="192347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曲线断裂或全是空值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84092" y="2406968"/>
            <a:ext cx="255529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NoData、QA掩膜、有效期次数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03642" y="2406968"/>
            <a:ext cx="292150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修复质量掩膜，确认每年期次足够。</a:t>
            </a:r>
          </a:p>
        </p:txBody>
      </p:sp>
      <p:sp>
        <p:nvSpPr>
          <p:cNvPr id="13" name="Line 13"/>
          <p:cNvSpPr/>
          <p:nvPr/>
        </p:nvSpPr>
        <p:spPr>
          <a:xfrm>
            <a:off x="685800" y="30099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4" name="Rectangle 14"/>
          <p:cNvSpPr/>
          <p:nvPr/>
        </p:nvSpPr>
        <p:spPr>
          <a:xfrm>
            <a:off x="685800" y="3009900"/>
            <a:ext cx="10820400" cy="7429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5" name="TextBox 15"/>
          <p:cNvSpPr txBox="1"/>
          <p:nvPr/>
        </p:nvSpPr>
        <p:spPr>
          <a:xfrm>
            <a:off x="944880" y="3152775"/>
            <a:ext cx="193067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SOS/EOS 数值异常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84092" y="3149918"/>
            <a:ext cx="312141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是否跨年平滑？fraction 是否在0–1？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803642" y="3149918"/>
            <a:ext cx="287607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逐年重跑，记录 fraction 和窗口。</a:t>
            </a:r>
          </a:p>
        </p:txBody>
      </p:sp>
      <p:sp>
        <p:nvSpPr>
          <p:cNvPr id="18" name="Line 18"/>
          <p:cNvSpPr/>
          <p:nvPr/>
        </p:nvSpPr>
        <p:spPr>
          <a:xfrm>
            <a:off x="685800" y="375285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19" name="Rectangle 19"/>
          <p:cNvSpPr/>
          <p:nvPr/>
        </p:nvSpPr>
        <p:spPr>
          <a:xfrm>
            <a:off x="685800" y="3752850"/>
            <a:ext cx="10820400" cy="7429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20" name="TextBox 20"/>
          <p:cNvSpPr txBox="1"/>
          <p:nvPr/>
        </p:nvSpPr>
        <p:spPr>
          <a:xfrm>
            <a:off x="944880" y="3895725"/>
            <a:ext cx="149942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图和标题对不上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784092" y="3892868"/>
            <a:ext cx="327217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FIGURE_TRACEABILITY.csv 的 meaning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03642" y="3892868"/>
            <a:ext cx="313410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先改图题映射，不要只改 PPT 文案。</a:t>
            </a:r>
          </a:p>
        </p:txBody>
      </p:sp>
      <p:sp>
        <p:nvSpPr>
          <p:cNvPr id="23" name="Line 23"/>
          <p:cNvSpPr/>
          <p:nvPr/>
        </p:nvSpPr>
        <p:spPr>
          <a:xfrm>
            <a:off x="685800" y="4495800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24" name="Rectangle 24"/>
          <p:cNvSpPr/>
          <p:nvPr/>
        </p:nvSpPr>
        <p:spPr>
          <a:xfrm>
            <a:off x="685800" y="4495800"/>
            <a:ext cx="10820400" cy="7429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5" name="TextBox 25"/>
          <p:cNvSpPr txBox="1"/>
          <p:nvPr/>
        </p:nvSpPr>
        <p:spPr>
          <a:xfrm>
            <a:off x="944880" y="4638675"/>
            <a:ext cx="2347532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真实数据和合成结果混淆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784092" y="4635818"/>
            <a:ext cx="2930595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data_status、产品版本、下载记录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803642" y="4635818"/>
            <a:ext cx="3693890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在报告中明确 synthetic_demo 或真实产品。</a:t>
            </a:r>
          </a:p>
        </p:txBody>
      </p:sp>
      <p:sp>
        <p:nvSpPr>
          <p:cNvPr id="28" name="Rectangle 28"/>
          <p:cNvSpPr/>
          <p:nvPr/>
        </p:nvSpPr>
        <p:spPr>
          <a:xfrm>
            <a:off x="685800" y="5562600"/>
            <a:ext cx="10820400" cy="495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9" name="TextBox 29"/>
          <p:cNvSpPr txBox="1"/>
          <p:nvPr/>
        </p:nvSpPr>
        <p:spPr>
          <a:xfrm>
            <a:off x="926211" y="5723096"/>
            <a:ext cx="7641778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不要把跨年拼接后的曲线当成逐年趋势；需要趋势时，必须另行设计年度统计和检验。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5375072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提交什么，老师如何验收？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45833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每个提交物都能回到代码、图件或数据说明，不靠一句口头结论。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95450"/>
            <a:ext cx="4953000" cy="369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080" y="1952625"/>
            <a:ext cx="12873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学生提交清单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0318" y="2507932"/>
            <a:ext cx="243266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01　运行后的 Notebook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0318" y="2965132"/>
            <a:ext cx="2915260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02　四张直接显示的 PNG 图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318" y="3422332"/>
            <a:ext cx="1915916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03　summary.csv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318" y="3879532"/>
            <a:ext cx="314869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04　参数、数据状态和运行截图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0318" y="4336732"/>
            <a:ext cx="244901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05　200–300字结果解释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1842" y="4845368"/>
            <a:ext cx="510235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若接入真实 MODIS，再附版本、下载日期、QA和许可记录。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153150" y="1695450"/>
            <a:ext cx="5353050" cy="3695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4" name="TextBox 14"/>
          <p:cNvSpPr txBox="1"/>
          <p:nvPr/>
        </p:nvSpPr>
        <p:spPr>
          <a:xfrm>
            <a:off x="6488430" y="1952625"/>
            <a:ext cx="863346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验收指标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87668" y="25079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逐年正确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51392" y="254031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每年独立平滑和提取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487668" y="30413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参数完整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51392" y="3073718"/>
            <a:ext cx="214003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窗口9、二次项、fraction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487668" y="35747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图件匹配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51392" y="360711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四图含义和标题一致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487668" y="41081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边界清楚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51392" y="4140518"/>
            <a:ext cx="1649349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合成数组不写成实测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487668" y="4641532"/>
            <a:ext cx="71645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可复现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851392" y="4673918"/>
            <a:ext cx="190378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seed=104，路径可迁移</a:t>
            </a:r>
          </a:p>
        </p:txBody>
      </p:sp>
      <p:sp>
        <p:nvSpPr>
          <p:cNvPr id="25" name="Rectangle 25"/>
          <p:cNvSpPr/>
          <p:nvPr/>
        </p:nvSpPr>
        <p:spPr>
          <a:xfrm>
            <a:off x="685800" y="5715000"/>
            <a:ext cx="10820400" cy="323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</p:sp>
      <p:sp>
        <p:nvSpPr>
          <p:cNvPr id="26" name="TextBox 26"/>
          <p:cNvSpPr txBox="1"/>
          <p:nvPr/>
        </p:nvSpPr>
        <p:spPr>
          <a:xfrm>
            <a:off x="907542" y="5797868"/>
            <a:ext cx="7093281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评分时不看“图像像不像地图”，先看输入、算法、参数、图题和解释是否彼此一致。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9798" y="402908"/>
            <a:ext cx="8046606" cy="61607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1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论文桥接：平滑方法怎样影响物候提取？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6468" y="926782"/>
            <a:ext cx="6236208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用公开全文论文校准方法背景，再回到本案自己的输入和参数。</a:t>
            </a:r>
          </a:p>
        </p:txBody>
      </p:sp>
      <p:sp>
        <p:nvSpPr>
          <p:cNvPr id="4" name="Line 4"/>
          <p:cNvSpPr/>
          <p:nvPr/>
        </p:nvSpPr>
        <p:spPr>
          <a:xfrm>
            <a:off x="685800" y="1362075"/>
            <a:ext cx="10820400" cy="9525"/>
          </a:xfrm>
          <a:custGeom>
            <a:avLst/>
            <a:gdLst/>
            <a:ahLst/>
            <a:cxnLst/>
            <a:rect l="l" t="t" r="r" b="b"/>
            <a:pathLst>
              <a:path w="10820400" h="9525">
                <a:moveTo>
                  <a:pt x="0" y="0"/>
                </a:moveTo>
                <a:lnTo>
                  <a:pt x="10820400" y="0"/>
                </a:lnTo>
              </a:path>
            </a:pathLst>
          </a:custGeom>
          <a:noFill/>
          <a:ln w="9525">
            <a:solidFill>
              <a:srgbClr val="C7D2CA"/>
            </a:solidFill>
          </a:ln>
        </p:spPr>
      </p:sp>
      <p:sp>
        <p:nvSpPr>
          <p:cNvPr id="5" name="Rectangle 5"/>
          <p:cNvSpPr/>
          <p:nvPr/>
        </p:nvSpPr>
        <p:spPr>
          <a:xfrm>
            <a:off x="685800" y="1676400"/>
            <a:ext cx="6858000" cy="367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1021461" y="196072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核心公开全文论文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8794" y="2418398"/>
            <a:ext cx="532622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9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Performance of Smoothing Methods for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18794" y="2780348"/>
            <a:ext cx="4960899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9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Reconstructing NDVI Time-Series and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18794" y="3142298"/>
            <a:ext cx="6757124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950" b="1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Estimating Vegetation Phenology from MODIS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1080" y="3667125"/>
            <a:ext cx="5335334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Cai, Jönsson, Jin and Eklundh · Remote Sensing · 2017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1080" y="4029075"/>
            <a:ext cx="368350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sz="1500" dirty="0">
                <a:solidFill>
                  <a:srgbClr val="E5ECE7"/>
                </a:solidFill>
                <a:latin typeface="+mn-lt"/>
                <a:ea typeface="+mn-ea"/>
                <a:cs typeface="+mn-cs"/>
              </a:rPr>
              <a:t>DOI: 10.3390/rs9121271 · CC BY 4.0</a:t>
            </a:r>
          </a:p>
        </p:txBody>
      </p:sp>
      <p:sp>
        <p:nvSpPr>
          <p:cNvPr id="12" name="Line 12"/>
          <p:cNvSpPr/>
          <p:nvPr/>
        </p:nvSpPr>
        <p:spPr>
          <a:xfrm>
            <a:off x="1028700" y="4438650"/>
            <a:ext cx="6115050" cy="9525"/>
          </a:xfrm>
          <a:custGeom>
            <a:avLst/>
            <a:gdLst/>
            <a:ahLst/>
            <a:cxnLst/>
            <a:rect l="l" t="t" r="r" b="b"/>
            <a:pathLst>
              <a:path w="6115050" h="9525">
                <a:moveTo>
                  <a:pt x="0" y="0"/>
                </a:moveTo>
                <a:lnTo>
                  <a:pt x="6115050" y="0"/>
                </a:lnTo>
              </a:path>
            </a:pathLst>
          </a:custGeom>
          <a:noFill/>
          <a:ln w="9525">
            <a:solidFill>
              <a:schemeClr val="accent3"/>
            </a:solidFill>
          </a:ln>
        </p:spPr>
      </p:sp>
      <p:sp>
        <p:nvSpPr>
          <p:cNvPr id="13" name="TextBox 13"/>
          <p:cNvSpPr txBox="1"/>
          <p:nvPr/>
        </p:nvSpPr>
        <p:spPr>
          <a:xfrm>
            <a:off x="1021842" y="4692968"/>
            <a:ext cx="4693444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F3F6F1"/>
                </a:solidFill>
                <a:latin typeface="+mn-lt"/>
                <a:ea typeface="+mn-ea"/>
                <a:cs typeface="+mn-cs"/>
              </a:rPr>
              <a:t>全文：https://www.mdpi.com/2072-4292/9/12/1271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2223" y="5005864"/>
            <a:ext cx="6546380" cy="24936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8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本地 PDF：论文资料/开放全文/P04_Cai_2017_MODIS_Phenology_CC_BY_4.0.pdf</a:t>
            </a:r>
          </a:p>
        </p:txBody>
      </p:sp>
      <p:sp>
        <p:nvSpPr>
          <p:cNvPr id="15" name="Rectangle 15"/>
          <p:cNvSpPr/>
          <p:nvPr/>
        </p:nvSpPr>
        <p:spPr>
          <a:xfrm>
            <a:off x="7905750" y="1676400"/>
            <a:ext cx="3600450" cy="36766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sp>
      <p:sp>
        <p:nvSpPr>
          <p:cNvPr id="16" name="TextBox 16"/>
          <p:cNvSpPr txBox="1"/>
          <p:nvPr/>
        </p:nvSpPr>
        <p:spPr>
          <a:xfrm>
            <a:off x="8203311" y="1960721"/>
            <a:ext cx="1620225" cy="27870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42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论文与本案的关系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02168" y="25079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论文提供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03692" y="2845118"/>
            <a:ext cx="2376297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平滑与物候提取的比较背景。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02168" y="33461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本案实现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03692" y="3683318"/>
            <a:ext cx="3285256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SG窗口9、逐年提取、fraction敏感性。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202168" y="4184332"/>
            <a:ext cx="949681" cy="32270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不能照搬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03692" y="4521518"/>
            <a:ext cx="3258922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论文研究区、原始MODIS数值和结论。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203692" y="4921568"/>
            <a:ext cx="2921508" cy="26403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课后：比较数据、尺度和推论边界。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692232" y="6366510"/>
            <a:ext cx="5533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en-US" sz="1200" dirty="0">
                <a:solidFill>
                  <a:schemeClr val="accent6"/>
                </a:solidFill>
                <a:latin typeface="+mn-lt"/>
                <a:ea typeface="+mn-ea"/>
                <a:cs typeface="+mn-cs"/>
              </a:rPr>
              <a:t>17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ecology_case04_modis_phenology">
  <a:themeElements>
    <a:clrScheme name="ecology_case04_modis_phenology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4_modis_phenology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4_modis_phenolog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ecology_case04_modis_phenology">
  <a:themeElements>
    <a:clrScheme name="ecology_case04_modis_phenology">
      <a:dk1>
        <a:srgbClr val="1E2925"/>
      </a:dk1>
      <a:lt1>
        <a:srgbClr val="F3F6F1"/>
      </a:lt1>
      <a:dk2>
        <a:srgbClr val="1F497D"/>
      </a:dk2>
      <a:lt2>
        <a:srgbClr val="F3F6F1"/>
      </a:lt2>
      <a:accent1>
        <a:srgbClr val="173B32"/>
      </a:accent1>
      <a:accent2>
        <a:srgbClr val="C5E803"/>
      </a:accent2>
      <a:accent3>
        <a:srgbClr val="4E7666"/>
      </a:accent3>
      <a:accent4>
        <a:srgbClr val="173B32"/>
      </a:accent4>
      <a:accent5>
        <a:srgbClr val="E5ECE7"/>
      </a:accent5>
      <a:accent6>
        <a:srgbClr val="52635B"/>
      </a:accent6>
      <a:hlink>
        <a:srgbClr val="C5E803"/>
      </a:hlink>
      <a:folHlink>
        <a:srgbClr val="4E7666"/>
      </a:folHlink>
    </a:clrScheme>
    <a:fontScheme name="ecology_case04_modis_phenology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cology_case04_modis_phenolog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2026-10-13T12:12:25Z</dcterms:created>
  <dcterms:modified xsi:type="dcterms:W3CDTF">2026-10-13T12:12:25Z</dcterms:modified>
  <cp:category/>
  <cp:contentStatus/>
</cp:coreProperties>
</file>