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今天我们用一组固定种子生成的合成 LST，练习怎样按同一 8 日相位建立季节基线，再把温度转换成标准化异常 Z，最后统计高温异常出现频率。封面插画只做概念引入；当前 Notebook 没有读取 MOD11A2 原始文件，所以后面的数字都只能作为教学演示。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第一，怎样减少季节循环的影响？我们把5年中相同8日相位的样本放在一起算均值和样本标准差。第二，某一期相对这个基线偏离多少？用 Z 分数表达。第三，高温异常在序列中有多频繁？统计 Z≥1.5 的比例，再做阈值敏感性。要特别说明：本案计算每一期 Z 时，该期也在同相位基线样本里，这属于样本内标准化，不是留出一年做预测。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“同一时期有多热”不能直接交给代码。先把研究对象拆成 phase 和 cell：一年有46个8日相位，空间上有80个教学格网；5年一共230期。输出包括最后一期的 Z 快照、全部期次的超阈频率和阈值敏感性。这里的 LST 是地表温度，网格行列号也不是经纬度。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MOD11A2 v061 是真实可下载的 MODIS 8日合成地表温度产品，真实接入时需要核对许可、QA、NoData、比例因子、单位和投影。当前 Notebook 不读取这些原始文件，而是使用 seed=105 生成的5年×46期×80格合成数组。报告中要把公开产品入口、当前课堂输入和未实现的接入步骤分开写。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按五步走：读数据说明，做 QC，按相位计算均值和样本标准差，算 Z 与超阈频率，最后看图并提交。真实 MODIS 的 QA 和比例因子是未来接入前准备，不要在报告里写成当前 Notebook 已完成的计算。每一步都要能在 Notebook 或 outputs/student_run/ 中找到证据。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当前数组是230×80，对应5年、每年46个8日合成期和80个格网。检查时间是否按期次排序，每个相位是否有5个年份样本，缺失值是否正确处理，以及真实文件和合成数组有没有混用。接入真实数据后，还要补查 QA、缩放系数、CRS、时间覆盖和版本哈希。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climatology_anomaly 先用 phase=t mod 46 找到同一季节位置的5个样本，计算每个相位、每个格网的均值和样本标准差，ddof=1。然后按 Z=(x−mean)/(sd+1e−12) 得到标准化异常。因为基线使用全5年样本，解释时要说“相对全期同相位基线”，不能说成独立的历史验证。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得到 Z 后，hotspot_frequency 对每个格网统计 Z≥threshold 的比例，默认阈值是1.5。分母是全部230个合成期中有效的观测数。再把阈值换成1、1.5、2、2.5，比较平均超阈频率如何变化。这个过程是参数敏感性分析，不是显著性检验。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打开案例05的核心算法代码 Notebook，重启内核后从头运行全部单元。先看输入摘要，再看 Z、频率和敏感性中间结果，确认四张 PNG 直接显示，最后检查 summary.csv 和 FIGURE_TRACEABILITY.csv。学生另存到 outputs/student_run/，保留 seed=105 和 data_status=synthetic_demo。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这张图展示一个合成网格的 LST 和同一8日相位的季节基线，图面只展示前184期，但算法输入是230期。横轴是合成期序号，不是具体日期。先读图例和单位，再描述某一段曲线相对基线的上下位置；不要把它写成真实站点温度趋势。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这是最后一个，也就是第230个8日合成期的空间快照。正的 Z 表示相对同相位均值偏高，负的 Z 表示偏低。它只是一期的标准化描述，不能把图题写成趋势图或显著性图，也不能把网格行列号解释成真实地理位置。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这张图统计每个格网在全部230个合成期里达到 Z≥1.5 的比例。分子是超阈期次，分母是有效期次；颜色表达比例，不是温度。本合成示例的平均频率约为0.0376，也就是约3.76%，这个数只属于当前教学数组。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把阈值从1提高到2.5，平均超阈频率从约16.39%降到约3.76%，再降到0%。这说明判定标准会直接影响“热点”数量。敏感性图只能支持参数影响的描述，不能替代置信区间、显著性检验或真实风险评估。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可以说：同相位基线减少了季节循环干扰，Z描述某期相对基线的偏离，频率表示当前合成序列的超阈比例。不能说：发现了真实高温趋势，LST就是近地气温，或合成频率就是某个地区的风险。若要做真实结论，必须接入可追溯的 MODIS 产品并重新设计验证。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图件空白先检查输入值、缺失处理和绘图范围；结果和参考值不同，依次核对 seed=105、period=46、230期分母、ddof=1 和阈值；标题与图不一致，回到 FIGURE_TRACEABILITY.csv 核对来源，不要凭印象改标题。修改输入后要从头运行并重新保存全部图件。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提交运行后的 Notebook、四张 PNG、summary.csv、参数记录和数据状态，再写一段带图件证据的观察。教师重点核对相位基线、样本标准差、阈值、分母、图例单位、路径和合成数据边界。PPT上的数字必须能回到 Notebook 输出，不能另造一套结果。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Hachem 等人2012年的公开全文论文讨论 MODIS 地表温度与地面表面温度、空气温度的比较，为变量解释和方法背景提供参考。本案没有复现论文研究区、原始影像、地面观测或论文数值，只把同相位基线、Z异常和频率统计做成教学实现。课后请写出论文与本案在变量、尺度、数据和推论边界上的差异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ecology_case05_modis_ls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ecology_case05_modis_ls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fa6b5edac2d9b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58de4cd6be578f1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939aa9bb0e03b3af.pn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2235d0f7c1852fcd.pn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d033a224c4dcfad.pn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5" y="1607344"/>
            <a:ext cx="6477000" cy="3643312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552450" y="419100"/>
            <a:ext cx="7620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869442" y="692468"/>
            <a:ext cx="326996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生态环境时空分析实训　/　CASE 05</a:t>
            </a:r>
          </a:p>
        </p:txBody>
      </p:sp>
      <p:sp>
        <p:nvSpPr>
          <p:cNvPr id="6" name="Line 6"/>
          <p:cNvSpPr/>
          <p:nvPr/>
        </p:nvSpPr>
        <p:spPr>
          <a:xfrm>
            <a:off x="876300" y="1066800"/>
            <a:ext cx="4362450" cy="9525"/>
          </a:xfrm>
          <a:custGeom>
            <a:avLst/>
            <a:gdLst/>
            <a:ahLst/>
            <a:cxnLst/>
            <a:rect l="l" t="t" r="r" b="b"/>
            <a:pathLst>
              <a:path w="4362450" h="9525">
                <a:moveTo>
                  <a:pt x="0" y="0"/>
                </a:moveTo>
                <a:lnTo>
                  <a:pt x="43624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857250" y="1671638"/>
            <a:ext cx="4278630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地表温度季节基线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7250" y="2262188"/>
            <a:ext cx="3748564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与高温异常频率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5444" y="2970848"/>
            <a:ext cx="4298709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同相位基线 × 标准化异常 × 频率统计</a:t>
            </a:r>
          </a:p>
        </p:txBody>
      </p:sp>
      <p:sp>
        <p:nvSpPr>
          <p:cNvPr id="10" name="Rectangle 10"/>
          <p:cNvSpPr/>
          <p:nvPr/>
        </p:nvSpPr>
        <p:spPr>
          <a:xfrm>
            <a:off x="895350" y="3638550"/>
            <a:ext cx="76200" cy="971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153668" y="3765232"/>
            <a:ext cx="28044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某个8日合成期到底有多热？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3668" y="4108132"/>
            <a:ext cx="290436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高温异常在多少期反复出现？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492" y="4997768"/>
            <a:ext cx="347287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Notebook 当前结果：固定种子的合成 LST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492" y="5302568"/>
            <a:ext cx="374858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MODIS MOD11A2：只提供真实资料接入入口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039305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本案要回答三个问题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6813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先控制季节位置，再描述温度偏离与出现频率。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028700" y="1924050"/>
            <a:ext cx="9525" cy="3295650"/>
          </a:xfrm>
          <a:custGeom>
            <a:avLst/>
            <a:gdLst/>
            <a:ahLst/>
            <a:cxnLst/>
            <a:rect l="l" t="t" r="r" b="b"/>
            <a:pathLst>
              <a:path w="9525" h="3295650">
                <a:moveTo>
                  <a:pt x="0" y="0"/>
                </a:moveTo>
                <a:lnTo>
                  <a:pt x="0" y="3295650"/>
                </a:lnTo>
              </a:path>
            </a:pathLst>
          </a:custGeom>
          <a:noFill/>
          <a:ln w="28575">
            <a:solidFill>
              <a:srgbClr val="C7D2CA"/>
            </a:solidFill>
          </a:ln>
        </p:spPr>
      </p:sp>
      <p:sp>
        <p:nvSpPr>
          <p:cNvPr id="6" name="Ellipse 6"/>
          <p:cNvSpPr/>
          <p:nvPr/>
        </p:nvSpPr>
        <p:spPr>
          <a:xfrm>
            <a:off x="790575" y="18764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959282" y="20207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4282" y="1868805"/>
            <a:ext cx="358338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怎样减少季节循环的影响？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7330" y="2295525"/>
            <a:ext cx="5689473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把全部5年中相同8日相位的样本合并，建立均值和样本标准差。</a:t>
            </a:r>
          </a:p>
        </p:txBody>
      </p:sp>
      <p:sp>
        <p:nvSpPr>
          <p:cNvPr id="10" name="Ellipse 10"/>
          <p:cNvSpPr/>
          <p:nvPr/>
        </p:nvSpPr>
        <p:spPr>
          <a:xfrm>
            <a:off x="790575" y="330517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959282" y="344947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4282" y="3297555"/>
            <a:ext cx="358338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某一期相对基线偏离多少？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7330" y="3724275"/>
            <a:ext cx="598932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转成标准化异常 Z；本案计算每期 Z 时，该期也在基线样本里。</a:t>
            </a:r>
          </a:p>
        </p:txBody>
      </p:sp>
      <p:sp>
        <p:nvSpPr>
          <p:cNvPr id="14" name="Ellipse 14"/>
          <p:cNvSpPr/>
          <p:nvPr/>
        </p:nvSpPr>
        <p:spPr>
          <a:xfrm>
            <a:off x="790575" y="47339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59282" y="48782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94282" y="4726305"/>
            <a:ext cx="417705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高温异常在序列中出现多频繁？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97330" y="5153025"/>
            <a:ext cx="414375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统计 Z≥1.5 的期次比例，再比较其他阈值。</a:t>
            </a:r>
          </a:p>
        </p:txBody>
      </p:sp>
      <p:sp>
        <p:nvSpPr>
          <p:cNvPr id="18" name="Rectangle 18"/>
          <p:cNvSpPr/>
          <p:nvPr/>
        </p:nvSpPr>
        <p:spPr>
          <a:xfrm>
            <a:off x="8382000" y="1676400"/>
            <a:ext cx="3124200" cy="369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8679561" y="194167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这次教学输入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76132" y="2421255"/>
            <a:ext cx="16242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5 年 × 46 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79942" y="2787968"/>
            <a:ext cx="174930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每期为一个8日合成期</a:t>
            </a:r>
          </a:p>
        </p:txBody>
      </p:sp>
      <p:sp>
        <p:nvSpPr>
          <p:cNvPr id="22" name="Line 22"/>
          <p:cNvSpPr/>
          <p:nvPr/>
        </p:nvSpPr>
        <p:spPr>
          <a:xfrm>
            <a:off x="8686800" y="3200400"/>
            <a:ext cx="2514600" cy="9525"/>
          </a:xfrm>
          <a:custGeom>
            <a:avLst/>
            <a:gdLst/>
            <a:ahLst/>
            <a:cxnLst/>
            <a:rect l="l" t="t" r="r" b="b"/>
            <a:pathLst>
              <a:path w="2514600" h="9525">
                <a:moveTo>
                  <a:pt x="0" y="0"/>
                </a:moveTo>
                <a:lnTo>
                  <a:pt x="2514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3" name="TextBox 23"/>
          <p:cNvSpPr txBox="1"/>
          <p:nvPr/>
        </p:nvSpPr>
        <p:spPr>
          <a:xfrm>
            <a:off x="8676132" y="3488055"/>
            <a:ext cx="17726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230期 × 80格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679942" y="3854768"/>
            <a:ext cx="201282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固定种子生成的合成数组</a:t>
            </a:r>
          </a:p>
        </p:txBody>
      </p:sp>
      <p:sp>
        <p:nvSpPr>
          <p:cNvPr id="25" name="Line 25"/>
          <p:cNvSpPr/>
          <p:nvPr/>
        </p:nvSpPr>
        <p:spPr>
          <a:xfrm>
            <a:off x="8686800" y="4267200"/>
            <a:ext cx="2514600" cy="9525"/>
          </a:xfrm>
          <a:custGeom>
            <a:avLst/>
            <a:gdLst/>
            <a:ahLst/>
            <a:cxnLst/>
            <a:rect l="l" t="t" r="r" b="b"/>
            <a:pathLst>
              <a:path w="2514600" h="9525">
                <a:moveTo>
                  <a:pt x="0" y="0"/>
                </a:moveTo>
                <a:lnTo>
                  <a:pt x="2514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6" name="TextBox 26"/>
          <p:cNvSpPr txBox="1"/>
          <p:nvPr/>
        </p:nvSpPr>
        <p:spPr>
          <a:xfrm>
            <a:off x="8677275" y="4579144"/>
            <a:ext cx="959669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Z ≥ 1.5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679942" y="492156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默认异常阈值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594904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从“比往年热吗”到标准化异常 Z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79196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先把一年中的季节位置对齐，再比较每个网格的温度偏离。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90700"/>
            <a:ext cx="3086100" cy="2667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8374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环境问题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9932" y="2554605"/>
            <a:ext cx="23960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同一时期有多热？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2599" y="3106579"/>
            <a:ext cx="214299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夏季高温本来就常见；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2599" y="3468529"/>
            <a:ext cx="235569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不能把季节循环当异常。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3742" y="3988118"/>
            <a:ext cx="201282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要比较相同的年内位置。</a:t>
            </a:r>
          </a:p>
        </p:txBody>
      </p:sp>
      <p:sp>
        <p:nvSpPr>
          <p:cNvPr id="11" name="Rectangle 11"/>
          <p:cNvSpPr/>
          <p:nvPr/>
        </p:nvSpPr>
        <p:spPr>
          <a:xfrm>
            <a:off x="4552950" y="1790700"/>
            <a:ext cx="3086100" cy="266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485089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分析对象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47463" y="2562701"/>
            <a:ext cx="1619537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phase × cell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49749" y="3106579"/>
            <a:ext cx="164315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46个年内8日相位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49749" y="3468529"/>
            <a:ext cx="131347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80个合成格网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49749" y="3830479"/>
            <a:ext cx="183458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每相位来自5年样本</a:t>
            </a:r>
          </a:p>
        </p:txBody>
      </p:sp>
      <p:sp>
        <p:nvSpPr>
          <p:cNvPr id="17" name="Rectangle 17"/>
          <p:cNvSpPr/>
          <p:nvPr/>
        </p:nvSpPr>
        <p:spPr>
          <a:xfrm>
            <a:off x="8420100" y="1790700"/>
            <a:ext cx="3086100" cy="2667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871804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分析输出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14613" y="2562701"/>
            <a:ext cx="1483776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Z 异常分数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16899" y="3106579"/>
            <a:ext cx="150489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最后一期异常图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16899" y="3468529"/>
            <a:ext cx="150489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全时段异常频率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6899" y="3830479"/>
            <a:ext cx="107950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阈值敏感性</a:t>
            </a:r>
          </a:p>
        </p:txBody>
      </p:sp>
      <p:sp>
        <p:nvSpPr>
          <p:cNvPr id="23" name="Rectangle 23"/>
          <p:cNvSpPr/>
          <p:nvPr/>
        </p:nvSpPr>
        <p:spPr>
          <a:xfrm>
            <a:off x="685800" y="5219700"/>
            <a:ext cx="108204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926211" y="5380196"/>
            <a:ext cx="685405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研究对象是 LST 地表温度，不是近地气温；网格行列号也不是地理坐标。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1083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数据先认清：公开产品与课堂输入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5039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可下载的产品入口，不等于当前 Notebook 已经读取了原始文件。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3238500" cy="36385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83361" y="1922621"/>
            <a:ext cx="123886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01　公开产品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9551" y="2336959"/>
            <a:ext cx="2196266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MOD11A2 v061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2599" y="2782729"/>
            <a:ext cx="1971233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MODIS 8日合成 LST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2599" y="3144679"/>
            <a:ext cx="214299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产品温度需按说明缩放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3742" y="3702368"/>
            <a:ext cx="238274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入口：LP DAAC / Earthdata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4123" y="4034314"/>
            <a:ext cx="2339188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lpdaac.usgs.gov/products/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4123" y="4281964"/>
            <a:ext cx="1184686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mod11a2v061/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3742" y="4788218"/>
            <a:ext cx="306689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下载前核对许可、版本与 QA 波段。</a:t>
            </a:r>
          </a:p>
        </p:txBody>
      </p:sp>
      <p:sp>
        <p:nvSpPr>
          <p:cNvPr id="14" name="Line 14"/>
          <p:cNvSpPr/>
          <p:nvPr/>
        </p:nvSpPr>
        <p:spPr>
          <a:xfrm>
            <a:off x="4229100" y="1676400"/>
            <a:ext cx="9525" cy="3638550"/>
          </a:xfrm>
          <a:custGeom>
            <a:avLst/>
            <a:gdLst/>
            <a:ahLst/>
            <a:cxnLst/>
            <a:rect l="l" t="t" r="r" b="b"/>
            <a:pathLst>
              <a:path w="9525" h="3638550">
                <a:moveTo>
                  <a:pt x="0" y="0"/>
                </a:moveTo>
                <a:lnTo>
                  <a:pt x="0" y="363855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5" name="Rectangle 15"/>
          <p:cNvSpPr/>
          <p:nvPr/>
        </p:nvSpPr>
        <p:spPr>
          <a:xfrm>
            <a:off x="4533900" y="1676400"/>
            <a:ext cx="3238500" cy="36385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4831461" y="1922621"/>
            <a:ext cx="184101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02　真实数据接入前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28794" y="2361248"/>
            <a:ext cx="1673619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先做三项检查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30699" y="2897029"/>
            <a:ext cx="1995413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QA 掩膜和 NoData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30699" y="3297079"/>
            <a:ext cx="2111093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比例因子与温度单位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830699" y="3697129"/>
            <a:ext cx="2323793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时间、投影、网格对齐</a:t>
            </a:r>
          </a:p>
        </p:txBody>
      </p:sp>
      <p:sp>
        <p:nvSpPr>
          <p:cNvPr id="21" name="Line 21"/>
          <p:cNvSpPr/>
          <p:nvPr/>
        </p:nvSpPr>
        <p:spPr>
          <a:xfrm>
            <a:off x="4838700" y="4229100"/>
            <a:ext cx="2590800" cy="9525"/>
          </a:xfrm>
          <a:custGeom>
            <a:avLst/>
            <a:gdLst/>
            <a:ahLst/>
            <a:cxnLst/>
            <a:rect l="l" t="t" r="r" b="b"/>
            <a:pathLst>
              <a:path w="2590800" h="9525">
                <a:moveTo>
                  <a:pt x="0" y="0"/>
                </a:moveTo>
                <a:lnTo>
                  <a:pt x="25908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22" name="TextBox 22"/>
          <p:cNvSpPr txBox="1"/>
          <p:nvPr/>
        </p:nvSpPr>
        <p:spPr>
          <a:xfrm>
            <a:off x="4831842" y="4445318"/>
            <a:ext cx="344134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这些是未来接入 MOD11A2 时的准备项，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31842" y="4731068"/>
            <a:ext cx="330812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不应写成当前 Notebook 已执行的步骤。</a:t>
            </a:r>
          </a:p>
        </p:txBody>
      </p:sp>
      <p:sp>
        <p:nvSpPr>
          <p:cNvPr id="24" name="Rectangle 24"/>
          <p:cNvSpPr/>
          <p:nvPr/>
        </p:nvSpPr>
        <p:spPr>
          <a:xfrm>
            <a:off x="8096250" y="1676400"/>
            <a:ext cx="3409950" cy="3638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8412861" y="1922621"/>
            <a:ext cx="266249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03　当前 Notebook 实际输入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408670" y="2386012"/>
            <a:ext cx="2123123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合成 LST 数组</a:t>
            </a:r>
          </a:p>
        </p:txBody>
      </p:sp>
      <p:sp>
        <p:nvSpPr>
          <p:cNvPr id="27" name="Line 27"/>
          <p:cNvSpPr/>
          <p:nvPr/>
        </p:nvSpPr>
        <p:spPr>
          <a:xfrm>
            <a:off x="8420100" y="2914650"/>
            <a:ext cx="2762250" cy="9525"/>
          </a:xfrm>
          <a:custGeom>
            <a:avLst/>
            <a:gdLst/>
            <a:ahLst/>
            <a:cxnLst/>
            <a:rect l="l" t="t" r="r" b="b"/>
            <a:pathLst>
              <a:path w="2762250" h="9525">
                <a:moveTo>
                  <a:pt x="0" y="0"/>
                </a:moveTo>
                <a:lnTo>
                  <a:pt x="27622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8" name="TextBox 28"/>
          <p:cNvSpPr txBox="1"/>
          <p:nvPr/>
        </p:nvSpPr>
        <p:spPr>
          <a:xfrm>
            <a:off x="8412099" y="3163729"/>
            <a:ext cx="107950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8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seed = 105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412099" y="3525679"/>
            <a:ext cx="1919663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5 年 × 46 期 × 80 格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412099" y="3887629"/>
            <a:ext cx="201537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共 230 个 8 日合成期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413242" y="4426268"/>
            <a:ext cx="271251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data_status = synthetic_demo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413242" y="476916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不代表真实地表温度观测。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78942" y="5645468"/>
            <a:ext cx="631090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报告写法：同时写出产品入口、当前输入、数据状态和未实现的接入步骤。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分析流程：每一步都留下可检查的结果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56983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从输入质量到结果解释，学生能在目录里找到对应证据。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219200" y="2876550"/>
            <a:ext cx="9620250" cy="9525"/>
          </a:xfrm>
          <a:custGeom>
            <a:avLst/>
            <a:gdLst/>
            <a:ahLst/>
            <a:cxnLst/>
            <a:rect l="l" t="t" r="r" b="b"/>
            <a:pathLst>
              <a:path w="9620250" h="9525">
                <a:moveTo>
                  <a:pt x="0" y="0"/>
                </a:moveTo>
                <a:lnTo>
                  <a:pt x="9620250" y="0"/>
                </a:lnTo>
              </a:path>
            </a:pathLst>
          </a:custGeom>
          <a:noFill/>
          <a:ln w="38100">
            <a:solidFill>
              <a:schemeClr val="accent3"/>
            </a:solidFill>
          </a:ln>
        </p:spPr>
      </p:sp>
      <p:sp>
        <p:nvSpPr>
          <p:cNvPr id="6" name="Ellipse 6"/>
          <p:cNvSpPr/>
          <p:nvPr/>
        </p:nvSpPr>
        <p:spPr>
          <a:xfrm>
            <a:off x="9525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1567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8" name="Ellipse 8"/>
          <p:cNvSpPr/>
          <p:nvPr/>
        </p:nvSpPr>
        <p:spPr>
          <a:xfrm>
            <a:off x="33528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35570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0" name="Ellipse 10"/>
          <p:cNvSpPr/>
          <p:nvPr/>
        </p:nvSpPr>
        <p:spPr>
          <a:xfrm>
            <a:off x="57531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59573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2" name="Ellipse 12"/>
          <p:cNvSpPr/>
          <p:nvPr/>
        </p:nvSpPr>
        <p:spPr>
          <a:xfrm>
            <a:off x="81534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83576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14" name="Ellipse 14"/>
          <p:cNvSpPr/>
          <p:nvPr/>
        </p:nvSpPr>
        <p:spPr>
          <a:xfrm>
            <a:off x="1057275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1077701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4187" y="3395186"/>
            <a:ext cx="1233145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读数据说明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6092" y="3759518"/>
            <a:ext cx="213095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确认 230 期、80 格、单位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34487" y="3395186"/>
            <a:ext cx="685428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做 QC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36392" y="375951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检查缺失、排序、维度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34787" y="3395186"/>
            <a:ext cx="1476268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建同相位基线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36692" y="3759518"/>
            <a:ext cx="149487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均值 + 样本标准差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35087" y="3395186"/>
            <a:ext cx="1340486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 Z 与频率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936992" y="3759518"/>
            <a:ext cx="148270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默认阈值 Z ≥ 1.5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354437" y="3395186"/>
            <a:ext cx="990021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读图提交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356342" y="3759518"/>
            <a:ext cx="128587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记录边界与参数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85800" y="4667250"/>
            <a:ext cx="10820400" cy="1066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982599" y="4897279"/>
            <a:ext cx="157934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本案的关键边界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3361" y="5275421"/>
            <a:ext cx="1124244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真实 MODIS 的 QA 和比例因子属于接入前准备；当前 Notebook 直接从固定种子合成 LST，四张图和 CSV 都来自这组教学数组。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92981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动手前先做数据质量检查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90347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先确认形状、顺序、有效值和状态，再进入算法。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4572000" cy="382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6072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当前数组摘要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5746" y="2448878"/>
            <a:ext cx="14316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5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230 × 80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1080" y="2924175"/>
            <a:ext cx="186290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时间期次 × 空间格网</a:t>
            </a:r>
          </a:p>
        </p:txBody>
      </p:sp>
      <p:sp>
        <p:nvSpPr>
          <p:cNvPr id="9" name="Line 9"/>
          <p:cNvSpPr/>
          <p:nvPr/>
        </p:nvSpPr>
        <p:spPr>
          <a:xfrm>
            <a:off x="1028700" y="3390900"/>
            <a:ext cx="3733800" cy="9525"/>
          </a:xfrm>
          <a:custGeom>
            <a:avLst/>
            <a:gdLst/>
            <a:ahLst/>
            <a:cxnLst/>
            <a:rect l="l" t="t" r="r" b="b"/>
            <a:pathLst>
              <a:path w="3733800" h="9525">
                <a:moveTo>
                  <a:pt x="0" y="0"/>
                </a:moveTo>
                <a:lnTo>
                  <a:pt x="37338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0" name="TextBox 10"/>
          <p:cNvSpPr txBox="1"/>
          <p:nvPr/>
        </p:nvSpPr>
        <p:spPr>
          <a:xfrm>
            <a:off x="1020318" y="3650932"/>
            <a:ext cx="222688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5 年 × 46 个8日合成期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318" y="4031932"/>
            <a:ext cx="181596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8 × 10 个教学格网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0318" y="4412932"/>
            <a:ext cx="246011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有效值来自合成演示数组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842" y="4959668"/>
            <a:ext cx="271251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data_status = synthetic_demo</a:t>
            </a:r>
          </a:p>
        </p:txBody>
      </p:sp>
      <p:sp>
        <p:nvSpPr>
          <p:cNvPr id="14" name="Rectangle 14"/>
          <p:cNvSpPr/>
          <p:nvPr/>
        </p:nvSpPr>
        <p:spPr>
          <a:xfrm>
            <a:off x="5715000" y="1676400"/>
            <a:ext cx="5791200" cy="382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031611" y="1960721"/>
            <a:ext cx="2326148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四个 QC 问题，逐项打勾</a:t>
            </a:r>
          </a:p>
        </p:txBody>
      </p:sp>
      <p:sp>
        <p:nvSpPr>
          <p:cNvPr id="16" name="Ellipse 16"/>
          <p:cNvSpPr/>
          <p:nvPr/>
        </p:nvSpPr>
        <p:spPr>
          <a:xfrm>
            <a:off x="5991225" y="2486025"/>
            <a:ext cx="285750" cy="285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6031830" y="2549842"/>
            <a:ext cx="20454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✓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30518" y="2526982"/>
            <a:ext cx="223799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时间是否按期次排序？</a:t>
            </a:r>
          </a:p>
        </p:txBody>
      </p:sp>
      <p:sp>
        <p:nvSpPr>
          <p:cNvPr id="19" name="Ellipse 19"/>
          <p:cNvSpPr/>
          <p:nvPr/>
        </p:nvSpPr>
        <p:spPr>
          <a:xfrm>
            <a:off x="5991225" y="3114675"/>
            <a:ext cx="285750" cy="285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6031830" y="3178492"/>
            <a:ext cx="20454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✓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0518" y="3155632"/>
            <a:ext cx="25822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每个相位是否有5年样本？</a:t>
            </a:r>
          </a:p>
        </p:txBody>
      </p:sp>
      <p:sp>
        <p:nvSpPr>
          <p:cNvPr id="22" name="Ellipse 22"/>
          <p:cNvSpPr/>
          <p:nvPr/>
        </p:nvSpPr>
        <p:spPr>
          <a:xfrm>
            <a:off x="5991225" y="3743325"/>
            <a:ext cx="285750" cy="285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031830" y="3807142"/>
            <a:ext cx="20454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✓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430518" y="3784282"/>
            <a:ext cx="218937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NoData 是否被排除？</a:t>
            </a:r>
          </a:p>
        </p:txBody>
      </p:sp>
      <p:sp>
        <p:nvSpPr>
          <p:cNvPr id="25" name="Ellipse 25"/>
          <p:cNvSpPr/>
          <p:nvPr/>
        </p:nvSpPr>
        <p:spPr>
          <a:xfrm>
            <a:off x="5991225" y="4371975"/>
            <a:ext cx="285750" cy="285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6031830" y="4435792"/>
            <a:ext cx="20454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✓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30518" y="4412932"/>
            <a:ext cx="312648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真实产品与合成数组是否分开？</a:t>
            </a:r>
          </a:p>
        </p:txBody>
      </p:sp>
      <p:sp>
        <p:nvSpPr>
          <p:cNvPr id="28" name="Line 28"/>
          <p:cNvSpPr/>
          <p:nvPr/>
        </p:nvSpPr>
        <p:spPr>
          <a:xfrm>
            <a:off x="6038850" y="4972050"/>
            <a:ext cx="5124450" cy="9525"/>
          </a:xfrm>
          <a:custGeom>
            <a:avLst/>
            <a:gdLst/>
            <a:ahLst/>
            <a:cxnLst/>
            <a:rect l="l" t="t" r="r" b="b"/>
            <a:pathLst>
              <a:path w="5124450" h="9525">
                <a:moveTo>
                  <a:pt x="0" y="0"/>
                </a:moveTo>
                <a:lnTo>
                  <a:pt x="51244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29" name="TextBox 29"/>
          <p:cNvSpPr txBox="1"/>
          <p:nvPr/>
        </p:nvSpPr>
        <p:spPr>
          <a:xfrm>
            <a:off x="6031992" y="5131118"/>
            <a:ext cx="483351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接入真实 MOD11A2 后，还要补查 QA、缩放系数、CRS、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031992" y="537876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时间覆盖和下载版本。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668138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算法第一步：按同一 8 日相位建立基线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59205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先比较“同一季节位置”的历史样本，再计算标准化异常。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14500"/>
            <a:ext cx="2381250" cy="2476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64311" y="196072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输入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0882" y="2459355"/>
            <a:ext cx="143131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x[t, cell]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3930" y="2943225"/>
            <a:ext cx="99669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230期 LST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3930" y="3305175"/>
            <a:ext cx="843153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80个格网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4692" y="3683318"/>
            <a:ext cx="14857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相位 p = t mod 46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98698" y="2631758"/>
            <a:ext cx="26523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315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→</a:t>
            </a:r>
          </a:p>
        </p:txBody>
      </p:sp>
      <p:sp>
        <p:nvSpPr>
          <p:cNvPr id="12" name="Rectangle 12"/>
          <p:cNvSpPr/>
          <p:nvPr/>
        </p:nvSpPr>
        <p:spPr>
          <a:xfrm>
            <a:off x="3962400" y="1714500"/>
            <a:ext cx="3619500" cy="247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4279011" y="1960721"/>
            <a:ext cx="101807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按相位分组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76725" y="2483644"/>
            <a:ext cx="1772933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mean[p, cell]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76725" y="2864644"/>
            <a:ext cx="1427471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sd[p, cell]</a:t>
            </a:r>
          </a:p>
        </p:txBody>
      </p:sp>
      <p:sp>
        <p:nvSpPr>
          <p:cNvPr id="16" name="Line 16"/>
          <p:cNvSpPr/>
          <p:nvPr/>
        </p:nvSpPr>
        <p:spPr>
          <a:xfrm>
            <a:off x="4286250" y="3314700"/>
            <a:ext cx="2895600" cy="9525"/>
          </a:xfrm>
          <a:custGeom>
            <a:avLst/>
            <a:gdLst/>
            <a:ahLst/>
            <a:cxnLst/>
            <a:rect l="l" t="t" r="r" b="b"/>
            <a:pathLst>
              <a:path w="2895600" h="9525">
                <a:moveTo>
                  <a:pt x="0" y="0"/>
                </a:moveTo>
                <a:lnTo>
                  <a:pt x="2895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7" name="TextBox 17"/>
          <p:cNvSpPr txBox="1"/>
          <p:nvPr/>
        </p:nvSpPr>
        <p:spPr>
          <a:xfrm>
            <a:off x="4279011" y="3522821"/>
            <a:ext cx="164889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每个相位有5年样本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279392" y="385476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sd 使用样本标准差 ddof=1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75448" y="2631758"/>
            <a:ext cx="26523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315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→</a:t>
            </a:r>
          </a:p>
        </p:txBody>
      </p:sp>
      <p:sp>
        <p:nvSpPr>
          <p:cNvPr id="20" name="Rectangle 20"/>
          <p:cNvSpPr/>
          <p:nvPr/>
        </p:nvSpPr>
        <p:spPr>
          <a:xfrm>
            <a:off x="8439150" y="1714500"/>
            <a:ext cx="3067050" cy="247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8755761" y="196072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输出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51570" y="2481262"/>
            <a:ext cx="15478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2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Z[t, cell]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54237" y="3014186"/>
            <a:ext cx="2390877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(x − mean) / (sd + ε)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56142" y="3530918"/>
            <a:ext cx="82244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ε = 1e−12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56142" y="385476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用于稳定除法，不改变解释。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85800" y="4629150"/>
            <a:ext cx="10820400" cy="95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982599" y="4840129"/>
            <a:ext cx="180267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为什么要按相位？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3361" y="5199221"/>
            <a:ext cx="1006302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LST 本来就有季节循环；把第 1 个8日合成期和其他年份同一相位比较，才是在问“相对正常季节位置偏高多少”。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1083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算法第二步：把异常变成频率指标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38876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统一用 Z 分数判断异常，再把每个格网的超阈比例汇总起来。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4762500" cy="36766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22621"/>
            <a:ext cx="141950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一　标准化异常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6889" y="2396966"/>
            <a:ext cx="4056286" cy="4547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3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Z = (LST − μ相位) / σ相位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1080" y="2981325"/>
            <a:ext cx="262890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Z = 0：接近本相位平均水平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1080" y="3362325"/>
            <a:ext cx="364236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Z = 1.5：高于均值约1.5个样本标准差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1080" y="3743325"/>
            <a:ext cx="286359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Z = −1：低于均值约1个标准差</a:t>
            </a:r>
          </a:p>
        </p:txBody>
      </p:sp>
      <p:sp>
        <p:nvSpPr>
          <p:cNvPr id="11" name="Line 11"/>
          <p:cNvSpPr/>
          <p:nvPr/>
        </p:nvSpPr>
        <p:spPr>
          <a:xfrm>
            <a:off x="1028700" y="4229100"/>
            <a:ext cx="4038600" cy="9525"/>
          </a:xfrm>
          <a:custGeom>
            <a:avLst/>
            <a:gdLst/>
            <a:ahLst/>
            <a:cxnLst/>
            <a:rect l="l" t="t" r="r" b="b"/>
            <a:pathLst>
              <a:path w="4038600" h="9525">
                <a:moveTo>
                  <a:pt x="0" y="0"/>
                </a:moveTo>
                <a:lnTo>
                  <a:pt x="40386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2" name="TextBox 12"/>
          <p:cNvSpPr txBox="1"/>
          <p:nvPr/>
        </p:nvSpPr>
        <p:spPr>
          <a:xfrm>
            <a:off x="1021842" y="4483418"/>
            <a:ext cx="341219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异常图查看最后一期 z[-1]，即第230期。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842" y="4788218"/>
            <a:ext cx="255803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这是描述值，不是显著性检验。</a:t>
            </a:r>
          </a:p>
        </p:txBody>
      </p:sp>
      <p:sp>
        <p:nvSpPr>
          <p:cNvPr id="14" name="Rectangle 14"/>
          <p:cNvSpPr/>
          <p:nvPr/>
        </p:nvSpPr>
        <p:spPr>
          <a:xfrm>
            <a:off x="5829300" y="1676400"/>
            <a:ext cx="5676900" cy="3676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164961" y="192262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二　高温异常频率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61151" y="2451259"/>
            <a:ext cx="2672147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frequency[cell] =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161913" y="2867501"/>
            <a:ext cx="5456999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mean over 230 periods of (Z ≥ threshold)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64199" y="3468529"/>
            <a:ext cx="189257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默认阈值：Z ≥ 1.5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164199" y="3849529"/>
            <a:ext cx="3887135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每个格网单独统计，再输出8×10频率图。</a:t>
            </a:r>
          </a:p>
        </p:txBody>
      </p:sp>
      <p:sp>
        <p:nvSpPr>
          <p:cNvPr id="20" name="Line 20"/>
          <p:cNvSpPr/>
          <p:nvPr/>
        </p:nvSpPr>
        <p:spPr>
          <a:xfrm>
            <a:off x="6172200" y="4305300"/>
            <a:ext cx="4991100" cy="9525"/>
          </a:xfrm>
          <a:custGeom>
            <a:avLst/>
            <a:gdLst/>
            <a:ahLst/>
            <a:cxnLst/>
            <a:rect l="l" t="t" r="r" b="b"/>
            <a:pathLst>
              <a:path w="4991100" h="9525">
                <a:moveTo>
                  <a:pt x="0" y="0"/>
                </a:moveTo>
                <a:lnTo>
                  <a:pt x="4991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1" name="TextBox 21"/>
          <p:cNvSpPr txBox="1"/>
          <p:nvPr/>
        </p:nvSpPr>
        <p:spPr>
          <a:xfrm>
            <a:off x="6165342" y="4559618"/>
            <a:ext cx="346671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敏感性：比较 1、1.5、2、2.5 四个阈值。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65342" y="4864418"/>
            <a:ext cx="383019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频率越高，只表示本合成序列里超阈比例较高。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08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30968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在 Notebook 里按这个顺序操作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56983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先从头运行，再逐个核对输出；不要只复制最后一张图。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14500"/>
            <a:ext cx="10820400" cy="781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19937" y="2023586"/>
            <a:ext cx="7153207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cases/05_modis-lst-anomalies/notebook/核心算法代码.ipynb</a:t>
            </a:r>
          </a:p>
        </p:txBody>
      </p:sp>
      <p:sp>
        <p:nvSpPr>
          <p:cNvPr id="7" name="Line 7"/>
          <p:cNvSpPr/>
          <p:nvPr/>
        </p:nvSpPr>
        <p:spPr>
          <a:xfrm>
            <a:off x="1219200" y="3200400"/>
            <a:ext cx="9467850" cy="9525"/>
          </a:xfrm>
          <a:custGeom>
            <a:avLst/>
            <a:gdLst/>
            <a:ahLst/>
            <a:cxnLst/>
            <a:rect l="l" t="t" r="r" b="b"/>
            <a:pathLst>
              <a:path w="9467850" h="9525">
                <a:moveTo>
                  <a:pt x="0" y="0"/>
                </a:moveTo>
                <a:lnTo>
                  <a:pt x="9467850" y="0"/>
                </a:lnTo>
              </a:path>
            </a:pathLst>
          </a:custGeom>
          <a:noFill/>
          <a:ln w="38100">
            <a:solidFill>
              <a:schemeClr val="accent3"/>
            </a:solidFill>
          </a:ln>
        </p:spPr>
      </p:sp>
      <p:sp>
        <p:nvSpPr>
          <p:cNvPr id="8" name="Ellipse 8"/>
          <p:cNvSpPr/>
          <p:nvPr/>
        </p:nvSpPr>
        <p:spPr>
          <a:xfrm>
            <a:off x="9620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1598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886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重启内核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50392" y="3988118"/>
            <a:ext cx="92240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清掉旧变量</a:t>
            </a:r>
          </a:p>
        </p:txBody>
      </p:sp>
      <p:sp>
        <p:nvSpPr>
          <p:cNvPr id="12" name="Ellipse 12"/>
          <p:cNvSpPr/>
          <p:nvPr/>
        </p:nvSpPr>
        <p:spPr>
          <a:xfrm>
            <a:off x="33242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35220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7296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运行全部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74492" y="3988118"/>
            <a:ext cx="123135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保持 seed=105</a:t>
            </a:r>
          </a:p>
        </p:txBody>
      </p:sp>
      <p:sp>
        <p:nvSpPr>
          <p:cNvPr id="16" name="Ellipse 16"/>
          <p:cNvSpPr/>
          <p:nvPr/>
        </p:nvSpPr>
        <p:spPr>
          <a:xfrm>
            <a:off x="56864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58842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11368" y="3631882"/>
            <a:ext cx="118291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看输入摘要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12892" y="3988118"/>
            <a:ext cx="115865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230×80、状态</a:t>
            </a:r>
          </a:p>
        </p:txBody>
      </p:sp>
      <p:sp>
        <p:nvSpPr>
          <p:cNvPr id="20" name="Ellipse 20"/>
          <p:cNvSpPr/>
          <p:nvPr/>
        </p:nvSpPr>
        <p:spPr>
          <a:xfrm>
            <a:off x="80486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82464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9741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看四张图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98942" y="398811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图题与追溯表</a:t>
            </a:r>
          </a:p>
        </p:txBody>
      </p:sp>
      <p:sp>
        <p:nvSpPr>
          <p:cNvPr id="24" name="Ellipse 24"/>
          <p:cNvSpPr/>
          <p:nvPr/>
        </p:nvSpPr>
        <p:spPr>
          <a:xfrm>
            <a:off x="1042987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1062771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5481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另存结果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356342" y="3988118"/>
            <a:ext cx="121318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student_run/</a:t>
            </a:r>
          </a:p>
        </p:txBody>
      </p:sp>
      <p:sp>
        <p:nvSpPr>
          <p:cNvPr id="28" name="Rectangle 28"/>
          <p:cNvSpPr/>
          <p:nvPr/>
        </p:nvSpPr>
        <p:spPr>
          <a:xfrm>
            <a:off x="685800" y="4762500"/>
            <a:ext cx="10820400" cy="80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983361" y="4951571"/>
            <a:ext cx="141950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必须留下的证据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83742" y="5283518"/>
            <a:ext cx="892468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summary.csv、四张 PNG、参数记录、数据状态和一段图件解释；图件必须直接显示，不要只保留代码单元。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09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594904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结果一：LST 与同相位季节基线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53652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图中展示前184期；算法输入实际包含230个8日合成期。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1862138"/>
            <a:ext cx="7219950" cy="3609975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61663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怎么读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555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实线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387918"/>
            <a:ext cx="121386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合成 LST 序列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270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基线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2959418"/>
            <a:ext cx="193104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同一8日相位的季节均值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918" y="34985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横轴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53091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合成期序号，不是日期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0957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442" y="436911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读图时先确认颜色和单位，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442" y="465486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再描述某期相对基线的位置。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70823" y="5120164"/>
            <a:ext cx="3312759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图源：01_spatiotemporal_overview.png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10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324115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结果二：第230期标准化温度异常 Z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90257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这是一期空间快照，用来演示最后一个合成期相对同相位基线的偏离。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708" y="1714500"/>
            <a:ext cx="6074833" cy="39052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读图三步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74582"/>
            <a:ext cx="91469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① 看色带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70442" y="2692718"/>
            <a:ext cx="164934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正值偏热，负值偏冷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3212782"/>
            <a:ext cx="91469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② 看期次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70442" y="3530918"/>
            <a:ext cx="194921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这是第230期，不是趋势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918" y="4050982"/>
            <a:ext cx="91469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③ 看边界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70442" y="436911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合成数组，不外推真实区域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8577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823" y="5082064"/>
            <a:ext cx="2769972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图源：02_trend_significance.png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51284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结果三：Z ≥ 1.5 出现频率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60360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统计全部230个合成期，而不是只看最后一期。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708" y="1714500"/>
            <a:ext cx="6074833" cy="39052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图件口径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745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分子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06968"/>
            <a:ext cx="192435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该格网 Z ≥ 1.5 的期次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460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分母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2978468"/>
            <a:ext cx="176747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有效的230期合成序列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918" y="35175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色带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549968"/>
            <a:ext cx="164026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比例 0–1，不是温度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0957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442" y="436911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本合成示例的平均频率约为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67013" y="4601051"/>
            <a:ext cx="962820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0.0376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37242" y="4673918"/>
            <a:ext cx="109505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（约3.76%）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70823" y="5120164"/>
            <a:ext cx="2726893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图源：03_spatial_diagnostic.png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结果四：阈值改变，异常频率怎样变？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81417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敏感性分析只回答“参数变了会怎样”，不等于显著性检验。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708" y="1714500"/>
            <a:ext cx="6074833" cy="39052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四个阈值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93632"/>
            <a:ext cx="84230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Z ≥ 1.0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94392" y="2426018"/>
            <a:ext cx="83153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约16.39%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27032"/>
            <a:ext cx="84230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Z ≥ 1.5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94392" y="2959418"/>
            <a:ext cx="73157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约3.76%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918" y="3460432"/>
            <a:ext cx="84230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Z ≥ 2.0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94392" y="3492818"/>
            <a:ext cx="24997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68918" y="3993832"/>
            <a:ext cx="84230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Z ≥ 2.5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94392" y="4026218"/>
            <a:ext cx="24997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0%</a:t>
            </a:r>
          </a:p>
        </p:txBody>
      </p:sp>
      <p:sp>
        <p:nvSpPr>
          <p:cNvPr id="17" name="Line 17"/>
          <p:cNvSpPr/>
          <p:nvPr/>
        </p:nvSpPr>
        <p:spPr>
          <a:xfrm>
            <a:off x="8877300" y="45529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8870442" y="4826318"/>
            <a:ext cx="255803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阈值越高，超阈比例通常越低。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70442" y="5131118"/>
            <a:ext cx="291242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数值只属于本次 synthetic_demo。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1083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结果可以怎样解释，哪些话不能说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90347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解释必须跟着数据状态、算法定义和图件口径走。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5162550" cy="3771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0699" y="1944529"/>
            <a:ext cx="68600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可以说</a:t>
            </a:r>
          </a:p>
        </p:txBody>
      </p:sp>
      <p:sp>
        <p:nvSpPr>
          <p:cNvPr id="7" name="Line 7"/>
          <p:cNvSpPr/>
          <p:nvPr/>
        </p:nvSpPr>
        <p:spPr>
          <a:xfrm>
            <a:off x="1028700" y="2343150"/>
            <a:ext cx="4400550" cy="9525"/>
          </a:xfrm>
          <a:custGeom>
            <a:avLst/>
            <a:gdLst/>
            <a:ahLst/>
            <a:cxnLst/>
            <a:rect l="l" t="t" r="r" b="b"/>
            <a:pathLst>
              <a:path w="4400550" h="9525">
                <a:moveTo>
                  <a:pt x="0" y="0"/>
                </a:moveTo>
                <a:lnTo>
                  <a:pt x="44005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8" name="TextBox 8"/>
          <p:cNvSpPr txBox="1"/>
          <p:nvPr/>
        </p:nvSpPr>
        <p:spPr>
          <a:xfrm>
            <a:off x="1019937" y="2690336"/>
            <a:ext cx="2096234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按同一8日相位比较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1842" y="30737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这样可以减少季节循环对判断的干扰。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9937" y="3642836"/>
            <a:ext cx="2085454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第230期有正/负 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842" y="40262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它描述最后一期相对基线的偏离方向。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9937" y="4595336"/>
            <a:ext cx="2205639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某格网超阈比例较高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842" y="4978718"/>
            <a:ext cx="303963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它只对应230期合成序列和当前阈值。</a:t>
            </a:r>
          </a:p>
        </p:txBody>
      </p:sp>
      <p:sp>
        <p:nvSpPr>
          <p:cNvPr id="14" name="Rectangle 14"/>
          <p:cNvSpPr/>
          <p:nvPr/>
        </p:nvSpPr>
        <p:spPr>
          <a:xfrm>
            <a:off x="6343650" y="1676400"/>
            <a:ext cx="5162550" cy="377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678549" y="1944529"/>
            <a:ext cx="68600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不能说</a:t>
            </a:r>
          </a:p>
        </p:txBody>
      </p:sp>
      <p:sp>
        <p:nvSpPr>
          <p:cNvPr id="16" name="Line 16"/>
          <p:cNvSpPr/>
          <p:nvPr/>
        </p:nvSpPr>
        <p:spPr>
          <a:xfrm>
            <a:off x="6686550" y="2343150"/>
            <a:ext cx="4400550" cy="9525"/>
          </a:xfrm>
          <a:custGeom>
            <a:avLst/>
            <a:gdLst/>
            <a:ahLst/>
            <a:cxnLst/>
            <a:rect l="l" t="t" r="r" b="b"/>
            <a:pathLst>
              <a:path w="4400550" h="9525">
                <a:moveTo>
                  <a:pt x="0" y="0"/>
                </a:moveTo>
                <a:lnTo>
                  <a:pt x="44005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7" name="TextBox 17"/>
          <p:cNvSpPr txBox="1"/>
          <p:nvPr/>
        </p:nvSpPr>
        <p:spPr>
          <a:xfrm>
            <a:off x="6677787" y="2690336"/>
            <a:ext cx="2205639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发现了真实高温趋势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79692" y="3073718"/>
            <a:ext cx="330692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当前只有一期 Z 快照和合成频率统计。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77787" y="3642836"/>
            <a:ext cx="2059765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LST 就是近地气温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79692" y="40262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地表温度和空气温度不是同一个变量。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77787" y="4595336"/>
            <a:ext cx="2935011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合成频率代表真实区域风险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79692" y="4978718"/>
            <a:ext cx="401193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真实推论需要原始产品、研究区和不确定性分析。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24514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遇到问题时按“现象—核对—处理”排查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6813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先定位是哪一层出了问题，再决定是否改代码。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TextBox 5"/>
          <p:cNvSpPr txBox="1"/>
          <p:nvPr/>
        </p:nvSpPr>
        <p:spPr>
          <a:xfrm>
            <a:off x="907542" y="1721168"/>
            <a:ext cx="39536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现象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93692" y="1721168"/>
            <a:ext cx="58618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先核对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13242" y="1721168"/>
            <a:ext cx="39536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处理</a:t>
            </a:r>
          </a:p>
        </p:txBody>
      </p:sp>
      <p:sp>
        <p:nvSpPr>
          <p:cNvPr id="8" name="Line 8"/>
          <p:cNvSpPr/>
          <p:nvPr/>
        </p:nvSpPr>
        <p:spPr>
          <a:xfrm>
            <a:off x="685800" y="2095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9" name="Rectangle 9"/>
          <p:cNvSpPr/>
          <p:nvPr/>
        </p:nvSpPr>
        <p:spPr>
          <a:xfrm>
            <a:off x="685800" y="2343150"/>
            <a:ext cx="3124200" cy="742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25449" y="2477929"/>
            <a:ext cx="2090275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图件空白或全是 NaN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6973" y="2777014"/>
            <a:ext cx="2253031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输入值、缺失处理、绘图范围</a:t>
            </a:r>
          </a:p>
        </p:txBody>
      </p:sp>
      <p:sp>
        <p:nvSpPr>
          <p:cNvPr id="12" name="Rectangle 12"/>
          <p:cNvSpPr/>
          <p:nvPr/>
        </p:nvSpPr>
        <p:spPr>
          <a:xfrm>
            <a:off x="4133850" y="2343150"/>
            <a:ext cx="363855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4374261" y="2494121"/>
            <a:ext cx="269072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看输入摘要和有效样本数；确认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74261" y="2760821"/>
            <a:ext cx="307304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没有把真实文件路径写进合成流程。</a:t>
            </a:r>
          </a:p>
        </p:txBody>
      </p:sp>
      <p:sp>
        <p:nvSpPr>
          <p:cNvPr id="15" name="Rectangle 15"/>
          <p:cNvSpPr/>
          <p:nvPr/>
        </p:nvSpPr>
        <p:spPr>
          <a:xfrm>
            <a:off x="8096250" y="2343150"/>
            <a:ext cx="3409950" cy="742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336661" y="2494121"/>
            <a:ext cx="249956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修正输入或掩膜后从头运行，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36661" y="2760821"/>
            <a:ext cx="211724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不要只替换最后一张图。</a:t>
            </a:r>
          </a:p>
        </p:txBody>
      </p:sp>
      <p:sp>
        <p:nvSpPr>
          <p:cNvPr id="18" name="Rectangle 18"/>
          <p:cNvSpPr/>
          <p:nvPr/>
        </p:nvSpPr>
        <p:spPr>
          <a:xfrm>
            <a:off x="685800" y="3333750"/>
            <a:ext cx="3124200" cy="742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925449" y="3468529"/>
            <a:ext cx="2026013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结果和参考值不一致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26973" y="3767614"/>
            <a:ext cx="1908404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种子、期数、阈值、分母</a:t>
            </a:r>
          </a:p>
        </p:txBody>
      </p:sp>
      <p:sp>
        <p:nvSpPr>
          <p:cNvPr id="21" name="Rectangle 21"/>
          <p:cNvSpPr/>
          <p:nvPr/>
        </p:nvSpPr>
        <p:spPr>
          <a:xfrm>
            <a:off x="4133850" y="3333750"/>
            <a:ext cx="363855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4374261" y="3484721"/>
            <a:ext cx="257602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核对 seed=105、period=46、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374261" y="3751421"/>
            <a:ext cx="197387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230期分母和 ddof=1。</a:t>
            </a:r>
          </a:p>
        </p:txBody>
      </p:sp>
      <p:sp>
        <p:nvSpPr>
          <p:cNvPr id="24" name="Rectangle 24"/>
          <p:cNvSpPr/>
          <p:nvPr/>
        </p:nvSpPr>
        <p:spPr>
          <a:xfrm>
            <a:off x="8096250" y="3333750"/>
            <a:ext cx="3409950" cy="742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8336661" y="3484721"/>
            <a:ext cx="230840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保留新的参数记录，并说明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336661" y="3751421"/>
            <a:ext cx="325464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为什么与 reference_outputs 不同。</a:t>
            </a:r>
          </a:p>
        </p:txBody>
      </p:sp>
      <p:sp>
        <p:nvSpPr>
          <p:cNvPr id="27" name="Rectangle 27"/>
          <p:cNvSpPr/>
          <p:nvPr/>
        </p:nvSpPr>
        <p:spPr>
          <a:xfrm>
            <a:off x="685800" y="4324350"/>
            <a:ext cx="3124200" cy="742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8" name="TextBox 28"/>
          <p:cNvSpPr txBox="1"/>
          <p:nvPr/>
        </p:nvSpPr>
        <p:spPr>
          <a:xfrm>
            <a:off x="925449" y="4459129"/>
            <a:ext cx="180267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标题和图件对不上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6973" y="4758214"/>
            <a:ext cx="2080717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图件追溯表、页码、文件名</a:t>
            </a:r>
          </a:p>
        </p:txBody>
      </p:sp>
      <p:sp>
        <p:nvSpPr>
          <p:cNvPr id="30" name="Rectangle 30"/>
          <p:cNvSpPr/>
          <p:nvPr/>
        </p:nvSpPr>
        <p:spPr>
          <a:xfrm>
            <a:off x="4133850" y="4324350"/>
            <a:ext cx="363855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31" name="TextBox 31"/>
          <p:cNvSpPr txBox="1"/>
          <p:nvPr/>
        </p:nvSpPr>
        <p:spPr>
          <a:xfrm>
            <a:off x="4374261" y="4475321"/>
            <a:ext cx="400169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查看 notebook/FIGURE_TRACEABILITY.csv，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4261" y="4742021"/>
            <a:ext cx="173492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不要凭印象改标题。</a:t>
            </a:r>
          </a:p>
        </p:txBody>
      </p:sp>
      <p:sp>
        <p:nvSpPr>
          <p:cNvPr id="33" name="Rectangle 33"/>
          <p:cNvSpPr/>
          <p:nvPr/>
        </p:nvSpPr>
        <p:spPr>
          <a:xfrm>
            <a:off x="8096250" y="4324350"/>
            <a:ext cx="3409950" cy="742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8336661" y="4475321"/>
            <a:ext cx="249956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先改来源或说明，再重新导出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336661" y="4742021"/>
            <a:ext cx="168082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并检查 PPT 页码。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820327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提交哪些东西，教师怎样验收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31832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每个提交物都要能回到 Notebook、图件或参数记录。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108204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82980" y="1914525"/>
            <a:ext cx="65132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提交物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92930" y="191452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学生要交什么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98280" y="191452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教师核对什么</a:t>
            </a:r>
          </a:p>
        </p:txBody>
      </p:sp>
      <p:sp>
        <p:nvSpPr>
          <p:cNvPr id="9" name="Rectangle 9"/>
          <p:cNvSpPr/>
          <p:nvPr/>
        </p:nvSpPr>
        <p:spPr>
          <a:xfrm>
            <a:off x="685800" y="2286000"/>
            <a:ext cx="10820400" cy="7048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83361" y="2551271"/>
            <a:ext cx="903888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Notebook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93692" y="2559368"/>
            <a:ext cx="274885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从头运行后的核心算法代码.ipynb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99042" y="2559368"/>
            <a:ext cx="313959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seed、维度、相位基线和输出是否一致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85800" y="2990850"/>
            <a:ext cx="10820400" cy="7048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83361" y="325612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图件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93692" y="3264218"/>
            <a:ext cx="326852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四张 PNG，直接显示并保留图例、单位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99042" y="326421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标题、图件含义和追溯表是否匹配</a:t>
            </a:r>
          </a:p>
        </p:txBody>
      </p:sp>
      <p:sp>
        <p:nvSpPr>
          <p:cNvPr id="17" name="Rectangle 17"/>
          <p:cNvSpPr/>
          <p:nvPr/>
        </p:nvSpPr>
        <p:spPr>
          <a:xfrm>
            <a:off x="685800" y="3695700"/>
            <a:ext cx="10820400" cy="7048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983361" y="3960971"/>
            <a:ext cx="101807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表格与记录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93692" y="3969068"/>
            <a:ext cx="300329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summary.csv、参数记录、数据状态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99042" y="3969068"/>
            <a:ext cx="321228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是否写明 synthetic_demo、230期分母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85800" y="4400550"/>
            <a:ext cx="10820400" cy="7048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983361" y="46658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文字解释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393692" y="46739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任选一张图写一段有证据的观察和限制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099042" y="46739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不能写成真实区域趋势或空气温度结论</a:t>
            </a:r>
          </a:p>
        </p:txBody>
      </p:sp>
      <p:sp>
        <p:nvSpPr>
          <p:cNvPr id="25" name="Rectangle 25"/>
          <p:cNvSpPr/>
          <p:nvPr/>
        </p:nvSpPr>
        <p:spPr>
          <a:xfrm>
            <a:off x="685800" y="5391150"/>
            <a:ext cx="108204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983742" y="5464492"/>
            <a:ext cx="554760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验收标准：内容、代码、图件、路径和数据状态必须互相对得上。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871196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论文桥接：从 MODIS LST 方法到本案实现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2362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公开论文用来校准变量和方法背景，本案不声称复现论文数值。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6705600" cy="3714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4167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公开全文核心论文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175" y="2388394"/>
            <a:ext cx="4443494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Comparison of MODIS-derived land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9175" y="2712244"/>
            <a:ext cx="4536628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surface temperatures with ground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9175" y="3036094"/>
            <a:ext cx="3752695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surface and air temperature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9175" y="3359944"/>
            <a:ext cx="1879229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measurements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461" y="3846671"/>
            <a:ext cx="358668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Hachem et al. · The Cryosphere · 2012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461" y="4170521"/>
            <a:ext cx="381640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DOI: 10.5194/tc-6-51-2012 · CC BY 3.0</a:t>
            </a:r>
          </a:p>
        </p:txBody>
      </p:sp>
      <p:sp>
        <p:nvSpPr>
          <p:cNvPr id="13" name="Line 13"/>
          <p:cNvSpPr/>
          <p:nvPr/>
        </p:nvSpPr>
        <p:spPr>
          <a:xfrm>
            <a:off x="1028700" y="4572000"/>
            <a:ext cx="5981700" cy="9525"/>
          </a:xfrm>
          <a:custGeom>
            <a:avLst/>
            <a:gdLst/>
            <a:ahLst/>
            <a:cxnLst/>
            <a:rect l="l" t="t" r="r" b="b"/>
            <a:pathLst>
              <a:path w="5981700" h="9525">
                <a:moveTo>
                  <a:pt x="0" y="0"/>
                </a:moveTo>
                <a:lnTo>
                  <a:pt x="59817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4" name="TextBox 14"/>
          <p:cNvSpPr txBox="1"/>
          <p:nvPr/>
        </p:nvSpPr>
        <p:spPr>
          <a:xfrm>
            <a:off x="1022223" y="4777264"/>
            <a:ext cx="4665421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全文：https://tc.copernicus.org/articles/6/51/2012/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2604" y="5071110"/>
            <a:ext cx="568579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本地：论文资料/开放全文/P05_Hachem_2012_MODIS_LST_CC_BY_3.0.pdf</a:t>
            </a:r>
          </a:p>
        </p:txBody>
      </p:sp>
      <p:sp>
        <p:nvSpPr>
          <p:cNvPr id="16" name="Rectangle 16"/>
          <p:cNvSpPr/>
          <p:nvPr/>
        </p:nvSpPr>
        <p:spPr>
          <a:xfrm>
            <a:off x="7772400" y="1676400"/>
            <a:ext cx="3733800" cy="37147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8089011" y="1941671"/>
            <a:ext cx="101807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三段式对照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87868" y="24507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论文提供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89392" y="2787968"/>
            <a:ext cx="341254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MODIS LST 与地面/空气温度比较背景。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87868" y="33270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本案实现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89392" y="3664268"/>
            <a:ext cx="363336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同相位基线、Z 异常、频率和阈值敏感性。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087868" y="42033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不能照搬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089392" y="4540568"/>
            <a:ext cx="346671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研究区、原始影像、地面观测和论文结论。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89773" y="5005864"/>
            <a:ext cx="4148480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课后任务：写出变量、尺度、数据和推论边界的差异。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ecology_case05_modis_lst">
  <a:themeElements>
    <a:clrScheme name="ecology_case05_modis_lst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5_modis_lst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5_modis_l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cology_case05_modis_lst">
  <a:themeElements>
    <a:clrScheme name="ecology_case05_modis_lst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5_modis_lst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5_modis_l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2026-10-13T12:31:33Z</dcterms:created>
  <dcterms:modified xsi:type="dcterms:W3CDTF">2026-10-13T12:31:33Z</dcterms:modified>
  <cp:category/>
  <cp:contentStatus/>
</cp:coreProperties>
</file>