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  <Relationship Id="rId24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en-US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本案用月度水体分类回答三个问题：有效观测下水体出现得多频繁，前后12个月差多少，一年中哪些月份更容易出现水体。当前Notebook用固定种子生成24个月的合成编码，JRC样片只用于认识产品字段。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第一，无观测能不能当作无水？不能，0类不进入分母。第二，早期和晚期差多少？比较连续前12个月和后12个月的描述性差异。第三，哪个月份水体频率高？按有效观测汇总1到12月。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分析对象是24个月、20×28网格，编码0/1/2分别表示无观测、有效非水体和有效水体。所有频率都要先把分子和分母说清楚，格网只有行列号，没有真实经纬度。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JRC Global Surface Water提供occurrence、seasonality和Monthly History等产品，下载入口和CC BY 4.0许可已经写在数据清单。当前Notebook没有读取这些真实文件，而是用seed=2026生成合成Monthly History编码。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按五步走：读数据说明，做编码和时间QC，按有效观测计算频率，比较前后12个月和月季节曲线，最后读图并提交。关键规则是0类不进分母。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当前数组是24×20×28，月份1到12重复两次，值域只有0、1、2。检查是否按月份排序、0类是否被排除、早晚期是否正确切分，以及网格是否只是教学行列号。真实文件接入后还要核对版本、NoData和范围。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decode_monthly_history先检查值域，再生成valid=codes!=0和water=codes==2。这样后面的频率函数可以用water.sum除以valid.sum，避免把缺测误当作无水。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全期频率回答有效观测中有多少次是水体；early_late_change用前12个月和后12个月做描述性差值；月季节曲线把两年的同月份合在一起。没有像元面积权重，因此是等权网格汇总。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打开案例07的核心算法代码Notebook，重启内核，从头运行全部单元。确认编码摘要，再看四张直接显示的图，最后检查summary_synthetic.csv和追溯表。学生把结果保存到outputs/student_run/。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左图显示水体出现频率，右图显示有效观测次数。读左图时一定同时看右图，因为有效期次少的格网，频率解释更谨慎。0类无观测不进入分母。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左图是晚期减早期的频率差，右图是按月份的频率。当前合成示例平均差约为−0.0012，这只是两个12月窗口的描述性结果，不是长期趋势。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横轴是1到12月，纵轴是有效观测中的水体频率。曲线反映当前合成序列里的月差异，不是水位，也不是直接的水面面积。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这张图专门检查分母覆盖，不能改名为参数敏感性图。次数越少，频率越依赖少量观测；真实研究还要报告观测覆盖和缺测规则。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可以说某格网有效观测中水体比例较高，可以说前后12个月存在描述性差异，也可以描述月份高低。不能说发现了长期上升或下降，不能把频率直接当水面面积，也不能把静态样片当成Notebook输入。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频率全是0或NaN，先查编码映射和0类分母；早晚期结果异常，查时间排序和split=12；图名不一致，回看FIGURE_TRACEABILITY.csv，特别是第4图是有效观测次数诊断。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提交运行后的Notebook、四张PNG、summary_synthetic.csv、参数和数据状态，并写一条图件观察和一条限制。教师检查0类不入分母、前后窗口、图例单位和合成数据边界。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Sogno等人2022年的公开综述介绍了全球变化背景下地表水遥感监测的方法和限制，为本案提供背景。本案没有复现综述中的真实区域、时间序列或结论，只用合成编码讲清有效观测、频率和季节性。课后比较产品尺度、缺测编码和长期变化指标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ecology_case07_jrc_water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ecology_case07_jrc_water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31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9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8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9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8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5704ef32ea308178.jpg"/>
  <Relationship Id="rId3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1079200ab25cb132.png"/>
  <Relationship Id="rId3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b2a8da0a447d3484.png"/>
  <Relationship Id="rId3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72602b6faf7d0b39.png"/>
  <Relationship Id="rId3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6bafe63e62066092.png"/>
  <Relationship Id="rId3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6875" y="1607344"/>
            <a:ext cx="6477000" cy="3643312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0" y="0"/>
            <a:ext cx="5334000" cy="6858000"/>
          </a:xfrm>
          <a:prstGeom prst="rect">
            <a:avLst/>
          </a:prstGeom>
          <a:solidFill>
            <a:schemeClr val="lt1">
              <a:alpha val="94000"/>
            </a:schemeClr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552450" y="419100"/>
            <a:ext cx="76200" cy="6019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5" name="TextBox 5"/>
          <p:cNvSpPr txBox="1"/>
          <p:nvPr/>
        </p:nvSpPr>
        <p:spPr>
          <a:xfrm>
            <a:off x="869442" y="692468"/>
            <a:ext cx="3269963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生态环境时空分析实训　/　CASE 07</a:t>
            </a:r>
          </a:p>
        </p:txBody>
      </p:sp>
      <p:sp>
        <p:nvSpPr>
          <p:cNvPr id="6" name="Line 6"/>
          <p:cNvSpPr/>
          <p:nvPr/>
        </p:nvSpPr>
        <p:spPr>
          <a:xfrm>
            <a:off x="876300" y="1066800"/>
            <a:ext cx="4362450" cy="9525"/>
          </a:xfrm>
          <a:custGeom>
            <a:avLst/>
            <a:gdLst/>
            <a:ahLst/>
            <a:cxnLst/>
            <a:rect l="l" t="t" r="r" b="b"/>
            <a:pathLst>
              <a:path w="4362450" h="9525">
                <a:moveTo>
                  <a:pt x="0" y="0"/>
                </a:moveTo>
                <a:lnTo>
                  <a:pt x="436245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7" name="TextBox 7"/>
          <p:cNvSpPr txBox="1"/>
          <p:nvPr/>
        </p:nvSpPr>
        <p:spPr>
          <a:xfrm>
            <a:off x="857250" y="1671638"/>
            <a:ext cx="3218498" cy="7334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7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地表水季节性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57250" y="2262188"/>
            <a:ext cx="3218498" cy="7334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7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与早晚期差异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85444" y="2970848"/>
            <a:ext cx="3511182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有效观测 × 水体频率 × 月变化</a:t>
            </a:r>
          </a:p>
        </p:txBody>
      </p:sp>
      <p:sp>
        <p:nvSpPr>
          <p:cNvPr id="10" name="Rectangle 10"/>
          <p:cNvSpPr/>
          <p:nvPr/>
        </p:nvSpPr>
        <p:spPr>
          <a:xfrm>
            <a:off x="895350" y="3638550"/>
            <a:ext cx="76200" cy="971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11" name="TextBox 11"/>
          <p:cNvSpPr txBox="1"/>
          <p:nvPr/>
        </p:nvSpPr>
        <p:spPr>
          <a:xfrm>
            <a:off x="1153668" y="3765232"/>
            <a:ext cx="2904363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无观测像元能不能算作无水？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53668" y="4108132"/>
            <a:ext cx="3126486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两段频率差能否叫作长期趋势？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88492" y="4997768"/>
            <a:ext cx="3454546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Notebook 当前结果：24个月合成分类编码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88492" y="5302568"/>
            <a:ext cx="4854671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JRC 样片：静态 occurrence / seasonality，未作本次输入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01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402908"/>
            <a:ext cx="4039305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本案要回答三个问题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26782"/>
            <a:ext cx="5347716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把编码、分母和比较窗口说清楚，结果才不会被误读。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62075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Line 5"/>
          <p:cNvSpPr/>
          <p:nvPr/>
        </p:nvSpPr>
        <p:spPr>
          <a:xfrm>
            <a:off x="1028700" y="1924050"/>
            <a:ext cx="9525" cy="3295650"/>
          </a:xfrm>
          <a:custGeom>
            <a:avLst/>
            <a:gdLst/>
            <a:ahLst/>
            <a:cxnLst/>
            <a:rect l="l" t="t" r="r" b="b"/>
            <a:pathLst>
              <a:path w="9525" h="3295650">
                <a:moveTo>
                  <a:pt x="0" y="0"/>
                </a:moveTo>
                <a:lnTo>
                  <a:pt x="0" y="3295650"/>
                </a:lnTo>
              </a:path>
            </a:pathLst>
          </a:custGeom>
          <a:noFill/>
          <a:ln w="28575">
            <a:solidFill>
              <a:srgbClr val="C7D2CA"/>
            </a:solidFill>
          </a:ln>
        </p:spPr>
      </p:sp>
      <p:sp>
        <p:nvSpPr>
          <p:cNvPr id="6" name="Ellipse 6"/>
          <p:cNvSpPr/>
          <p:nvPr/>
        </p:nvSpPr>
        <p:spPr>
          <a:xfrm>
            <a:off x="790575" y="1876425"/>
            <a:ext cx="476250" cy="4762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7" name="TextBox 7"/>
          <p:cNvSpPr txBox="1"/>
          <p:nvPr/>
        </p:nvSpPr>
        <p:spPr>
          <a:xfrm>
            <a:off x="959282" y="2020729"/>
            <a:ext cx="138836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en-US" sz="158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494282" y="1868805"/>
            <a:ext cx="328654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无观测能不能当作无水？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97330" y="2295525"/>
            <a:ext cx="2549462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不能。0类不进入频率分母。</a:t>
            </a:r>
          </a:p>
        </p:txBody>
      </p:sp>
      <p:sp>
        <p:nvSpPr>
          <p:cNvPr id="10" name="Ellipse 10"/>
          <p:cNvSpPr/>
          <p:nvPr/>
        </p:nvSpPr>
        <p:spPr>
          <a:xfrm>
            <a:off x="790575" y="3305175"/>
            <a:ext cx="476250" cy="4762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11" name="TextBox 11"/>
          <p:cNvSpPr txBox="1"/>
          <p:nvPr/>
        </p:nvSpPr>
        <p:spPr>
          <a:xfrm>
            <a:off x="959282" y="3449479"/>
            <a:ext cx="138836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en-US" sz="158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94282" y="3297555"/>
            <a:ext cx="269287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早期和晚期差多少？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97330" y="3724275"/>
            <a:ext cx="3690366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比较前12个月和后12个月的描述性差异。</a:t>
            </a:r>
          </a:p>
        </p:txBody>
      </p:sp>
      <p:sp>
        <p:nvSpPr>
          <p:cNvPr id="14" name="Ellipse 14"/>
          <p:cNvSpPr/>
          <p:nvPr/>
        </p:nvSpPr>
        <p:spPr>
          <a:xfrm>
            <a:off x="790575" y="4733925"/>
            <a:ext cx="476250" cy="4762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15" name="TextBox 15"/>
          <p:cNvSpPr txBox="1"/>
          <p:nvPr/>
        </p:nvSpPr>
        <p:spPr>
          <a:xfrm>
            <a:off x="959282" y="4878229"/>
            <a:ext cx="138836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en-US" sz="158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3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94282" y="4726305"/>
            <a:ext cx="388021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一年中哪个月份水体频率高？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97330" y="5153025"/>
            <a:ext cx="3084576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按有效观测汇总1—12月季节曲线。</a:t>
            </a:r>
          </a:p>
        </p:txBody>
      </p:sp>
      <p:sp>
        <p:nvSpPr>
          <p:cNvPr id="18" name="Rectangle 18"/>
          <p:cNvSpPr/>
          <p:nvPr/>
        </p:nvSpPr>
        <p:spPr>
          <a:xfrm>
            <a:off x="8382000" y="1676400"/>
            <a:ext cx="3124200" cy="369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9" name="TextBox 19"/>
          <p:cNvSpPr txBox="1"/>
          <p:nvPr/>
        </p:nvSpPr>
        <p:spPr>
          <a:xfrm>
            <a:off x="8679561" y="1941671"/>
            <a:ext cx="1218789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这次教学输入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76132" y="2421255"/>
            <a:ext cx="23960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24个月 × 20×28格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679942" y="2864168"/>
            <a:ext cx="1467612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固定种子合成分类</a:t>
            </a:r>
          </a:p>
        </p:txBody>
      </p:sp>
      <p:sp>
        <p:nvSpPr>
          <p:cNvPr id="22" name="Line 22"/>
          <p:cNvSpPr/>
          <p:nvPr/>
        </p:nvSpPr>
        <p:spPr>
          <a:xfrm>
            <a:off x="8686800" y="3276600"/>
            <a:ext cx="2514600" cy="9525"/>
          </a:xfrm>
          <a:custGeom>
            <a:avLst/>
            <a:gdLst/>
            <a:ahLst/>
            <a:cxnLst/>
            <a:rect l="l" t="t" r="r" b="b"/>
            <a:pathLst>
              <a:path w="2514600" h="9525">
                <a:moveTo>
                  <a:pt x="0" y="0"/>
                </a:moveTo>
                <a:lnTo>
                  <a:pt x="2514600" y="0"/>
                </a:lnTo>
              </a:path>
            </a:pathLst>
          </a:custGeom>
          <a:noFill/>
          <a:ln w="9525">
            <a:solidFill>
              <a:schemeClr val="accent3"/>
            </a:solidFill>
          </a:ln>
        </p:spPr>
      </p:sp>
      <p:sp>
        <p:nvSpPr>
          <p:cNvPr id="23" name="TextBox 23"/>
          <p:cNvSpPr txBox="1"/>
          <p:nvPr/>
        </p:nvSpPr>
        <p:spPr>
          <a:xfrm>
            <a:off x="8676132" y="3564255"/>
            <a:ext cx="119384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210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0 / 1 / 2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679942" y="3950018"/>
            <a:ext cx="1885607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无观测 / 非水体 / 水体</a:t>
            </a:r>
          </a:p>
        </p:txBody>
      </p:sp>
      <p:sp>
        <p:nvSpPr>
          <p:cNvPr id="25" name="Line 25"/>
          <p:cNvSpPr/>
          <p:nvPr/>
        </p:nvSpPr>
        <p:spPr>
          <a:xfrm>
            <a:off x="8686800" y="4362450"/>
            <a:ext cx="2514600" cy="9525"/>
          </a:xfrm>
          <a:custGeom>
            <a:avLst/>
            <a:gdLst/>
            <a:ahLst/>
            <a:cxnLst/>
            <a:rect l="l" t="t" r="r" b="b"/>
            <a:pathLst>
              <a:path w="2514600" h="9525">
                <a:moveTo>
                  <a:pt x="0" y="0"/>
                </a:moveTo>
                <a:lnTo>
                  <a:pt x="2514600" y="0"/>
                </a:lnTo>
              </a:path>
            </a:pathLst>
          </a:custGeom>
          <a:noFill/>
          <a:ln w="9525">
            <a:solidFill>
              <a:schemeClr val="accent3"/>
            </a:solidFill>
          </a:ln>
        </p:spPr>
      </p:sp>
      <p:sp>
        <p:nvSpPr>
          <p:cNvPr id="26" name="TextBox 26"/>
          <p:cNvSpPr txBox="1"/>
          <p:nvPr/>
        </p:nvSpPr>
        <p:spPr>
          <a:xfrm>
            <a:off x="8677275" y="4674394"/>
            <a:ext cx="1082010" cy="36671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8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等权网格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679942" y="5016818"/>
            <a:ext cx="1831086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当前没有像元面积权重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02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402908"/>
            <a:ext cx="7245146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从“哪里有水”到“有效观测下的频率”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26782"/>
            <a:ext cx="5347716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先分清水体、非水体和无观测，才知道分母该怎么算。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62075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Rectangle 5"/>
          <p:cNvSpPr/>
          <p:nvPr/>
        </p:nvSpPr>
        <p:spPr>
          <a:xfrm>
            <a:off x="685800" y="1790700"/>
            <a:ext cx="3086100" cy="2667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6" name="TextBox 6"/>
          <p:cNvSpPr txBox="1"/>
          <p:nvPr/>
        </p:nvSpPr>
        <p:spPr>
          <a:xfrm>
            <a:off x="983742" y="2064068"/>
            <a:ext cx="777011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环境问题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79932" y="2554605"/>
            <a:ext cx="269287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水体出现得多频繁？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82599" y="3106579"/>
            <a:ext cx="2781097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8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先弄清哪些月份真的有观测；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82599" y="3468529"/>
            <a:ext cx="2355698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8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缺测不能直接当作无水。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83742" y="3988118"/>
            <a:ext cx="2376297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频率的分子和分母都要明确。</a:t>
            </a:r>
          </a:p>
        </p:txBody>
      </p:sp>
      <p:sp>
        <p:nvSpPr>
          <p:cNvPr id="11" name="Rectangle 11"/>
          <p:cNvSpPr/>
          <p:nvPr/>
        </p:nvSpPr>
        <p:spPr>
          <a:xfrm>
            <a:off x="4552950" y="1790700"/>
            <a:ext cx="3086100" cy="2667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2" name="TextBox 12"/>
          <p:cNvSpPr txBox="1"/>
          <p:nvPr/>
        </p:nvSpPr>
        <p:spPr>
          <a:xfrm>
            <a:off x="4850892" y="2064068"/>
            <a:ext cx="777011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分析对象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847463" y="2562701"/>
            <a:ext cx="2447571" cy="3960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202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month × row × col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849749" y="3106579"/>
            <a:ext cx="1526169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8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24个月合成分类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49749" y="3468529"/>
            <a:ext cx="1451724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8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20×28教学网格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849749" y="3830479"/>
            <a:ext cx="1345374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8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0 / 1 / 2 编码</a:t>
            </a:r>
          </a:p>
        </p:txBody>
      </p:sp>
      <p:sp>
        <p:nvSpPr>
          <p:cNvPr id="17" name="Rectangle 17"/>
          <p:cNvSpPr/>
          <p:nvPr/>
        </p:nvSpPr>
        <p:spPr>
          <a:xfrm>
            <a:off x="8420100" y="1790700"/>
            <a:ext cx="3086100" cy="2667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18" name="TextBox 18"/>
          <p:cNvSpPr txBox="1"/>
          <p:nvPr/>
        </p:nvSpPr>
        <p:spPr>
          <a:xfrm>
            <a:off x="8718042" y="2064068"/>
            <a:ext cx="777011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分析输出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714613" y="2562701"/>
            <a:ext cx="1733748" cy="3960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0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水体出现频率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716899" y="3106579"/>
            <a:ext cx="1760139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8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前12月与后12月差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716899" y="3468529"/>
            <a:ext cx="1547439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8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1—12月频率曲线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716899" y="3830479"/>
            <a:ext cx="1292200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8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有效观测次数</a:t>
            </a:r>
          </a:p>
        </p:txBody>
      </p:sp>
      <p:sp>
        <p:nvSpPr>
          <p:cNvPr id="23" name="Rectangle 23"/>
          <p:cNvSpPr/>
          <p:nvPr/>
        </p:nvSpPr>
        <p:spPr>
          <a:xfrm>
            <a:off x="685800" y="5219700"/>
            <a:ext cx="10820400" cy="495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24" name="TextBox 24"/>
          <p:cNvSpPr txBox="1"/>
          <p:nvPr/>
        </p:nvSpPr>
        <p:spPr>
          <a:xfrm>
            <a:off x="926211" y="5380196"/>
            <a:ext cx="5915600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0=无观测，1=有效非水体，2=有效水体；只有1和2进入频率分母。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03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402908"/>
            <a:ext cx="7065363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数据先认清：JRC 产品与课堂输入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26782"/>
            <a:ext cx="6056519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真实产品可下载，但当前 Notebook 使用固定种子合成编码。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62075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Rectangle 5"/>
          <p:cNvSpPr/>
          <p:nvPr/>
        </p:nvSpPr>
        <p:spPr>
          <a:xfrm>
            <a:off x="685800" y="1676400"/>
            <a:ext cx="5048250" cy="371475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6" name="TextBox 6"/>
          <p:cNvSpPr txBox="1"/>
          <p:nvPr/>
        </p:nvSpPr>
        <p:spPr>
          <a:xfrm>
            <a:off x="1021461" y="1922621"/>
            <a:ext cx="1218789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公开产品入口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18032" y="2402205"/>
            <a:ext cx="368623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21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JRC Global Surface Water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1080" y="2924175"/>
            <a:ext cx="4279615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5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occurrence / seasonality / Monthly History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1842" y="3492818"/>
            <a:ext cx="4884268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https://global-surface-water.appspot.com/download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1842" y="4007168"/>
            <a:ext cx="4239101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完整 occurrence 和 seasonality 以官方直链下载。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1842" y="4521518"/>
            <a:ext cx="3172511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许可：CC BY 4.0，按官方要求署名。</a:t>
            </a:r>
          </a:p>
        </p:txBody>
      </p:sp>
      <p:sp>
        <p:nvSpPr>
          <p:cNvPr id="12" name="Rectangle 12"/>
          <p:cNvSpPr/>
          <p:nvPr/>
        </p:nvSpPr>
        <p:spPr>
          <a:xfrm>
            <a:off x="6115050" y="1676400"/>
            <a:ext cx="5391150" cy="3714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3" name="TextBox 13"/>
          <p:cNvSpPr txBox="1"/>
          <p:nvPr/>
        </p:nvSpPr>
        <p:spPr>
          <a:xfrm>
            <a:off x="6450711" y="1922621"/>
            <a:ext cx="2238003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当前 Notebook 实际输入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446520" y="2386012"/>
            <a:ext cx="3966381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合成 Monthly History 编码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449949" y="2973229"/>
            <a:ext cx="2983161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8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24个月 × 20×28格，seed=2026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449949" y="3392329"/>
            <a:ext cx="2844907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8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0=无观测，1=非水体，2=水体</a:t>
            </a:r>
          </a:p>
        </p:txBody>
      </p:sp>
      <p:sp>
        <p:nvSpPr>
          <p:cNvPr id="17" name="Line 17"/>
          <p:cNvSpPr/>
          <p:nvPr/>
        </p:nvSpPr>
        <p:spPr>
          <a:xfrm>
            <a:off x="6457950" y="3905250"/>
            <a:ext cx="4705350" cy="9525"/>
          </a:xfrm>
          <a:custGeom>
            <a:avLst/>
            <a:gdLst/>
            <a:ahLst/>
            <a:cxnLst/>
            <a:rect l="l" t="t" r="r" b="b"/>
            <a:pathLst>
              <a:path w="4705350" h="9525">
                <a:moveTo>
                  <a:pt x="0" y="0"/>
                </a:moveTo>
                <a:lnTo>
                  <a:pt x="4705350" y="0"/>
                </a:lnTo>
              </a:path>
            </a:pathLst>
          </a:custGeom>
          <a:noFill/>
          <a:ln w="9525">
            <a:solidFill>
              <a:schemeClr val="accent3"/>
            </a:solidFill>
          </a:ln>
        </p:spPr>
      </p:sp>
      <p:sp>
        <p:nvSpPr>
          <p:cNvPr id="18" name="TextBox 18"/>
          <p:cNvSpPr txBox="1"/>
          <p:nvPr/>
        </p:nvSpPr>
        <p:spPr>
          <a:xfrm>
            <a:off x="6451092" y="4178618"/>
            <a:ext cx="4375404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静态样片只用于讲清产品字段，未作为本次计算输入。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451092" y="4616768"/>
            <a:ext cx="2712510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35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data_status = synthetic_demo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04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402908"/>
            <a:ext cx="7601350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分析流程：每一步都留下可检查的结果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26782"/>
            <a:ext cx="4681347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从编码检查到频率解释，目录中都有对应文件。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62075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Line 5"/>
          <p:cNvSpPr/>
          <p:nvPr/>
        </p:nvSpPr>
        <p:spPr>
          <a:xfrm>
            <a:off x="1219200" y="2876550"/>
            <a:ext cx="9620250" cy="9525"/>
          </a:xfrm>
          <a:custGeom>
            <a:avLst/>
            <a:gdLst/>
            <a:ahLst/>
            <a:cxnLst/>
            <a:rect l="l" t="t" r="r" b="b"/>
            <a:pathLst>
              <a:path w="9620250" h="9525">
                <a:moveTo>
                  <a:pt x="0" y="0"/>
                </a:moveTo>
                <a:lnTo>
                  <a:pt x="9620250" y="0"/>
                </a:lnTo>
              </a:path>
            </a:pathLst>
          </a:custGeom>
          <a:noFill/>
          <a:ln w="38100">
            <a:solidFill>
              <a:schemeClr val="accent3"/>
            </a:solidFill>
          </a:ln>
        </p:spPr>
      </p:sp>
      <p:sp>
        <p:nvSpPr>
          <p:cNvPr id="6" name="Ellipse 6"/>
          <p:cNvSpPr/>
          <p:nvPr/>
        </p:nvSpPr>
        <p:spPr>
          <a:xfrm>
            <a:off x="952500" y="260985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7" name="TextBox 7"/>
          <p:cNvSpPr txBox="1"/>
          <p:nvPr/>
        </p:nvSpPr>
        <p:spPr>
          <a:xfrm>
            <a:off x="1156763" y="2798921"/>
            <a:ext cx="124873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en-US" sz="14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1</a:t>
            </a:r>
          </a:p>
        </p:txBody>
      </p:sp>
      <p:sp>
        <p:nvSpPr>
          <p:cNvPr id="8" name="Ellipse 8"/>
          <p:cNvSpPr/>
          <p:nvPr/>
        </p:nvSpPr>
        <p:spPr>
          <a:xfrm>
            <a:off x="3352800" y="260985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9" name="TextBox 9"/>
          <p:cNvSpPr txBox="1"/>
          <p:nvPr/>
        </p:nvSpPr>
        <p:spPr>
          <a:xfrm>
            <a:off x="3557063" y="2798921"/>
            <a:ext cx="124873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en-US" sz="14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2</a:t>
            </a:r>
          </a:p>
        </p:txBody>
      </p:sp>
      <p:sp>
        <p:nvSpPr>
          <p:cNvPr id="10" name="Ellipse 10"/>
          <p:cNvSpPr/>
          <p:nvPr/>
        </p:nvSpPr>
        <p:spPr>
          <a:xfrm>
            <a:off x="5753100" y="260985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11" name="TextBox 11"/>
          <p:cNvSpPr txBox="1"/>
          <p:nvPr/>
        </p:nvSpPr>
        <p:spPr>
          <a:xfrm>
            <a:off x="5957363" y="2798921"/>
            <a:ext cx="124873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en-US" sz="14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3</a:t>
            </a:r>
          </a:p>
        </p:txBody>
      </p:sp>
      <p:sp>
        <p:nvSpPr>
          <p:cNvPr id="12" name="Ellipse 12"/>
          <p:cNvSpPr/>
          <p:nvPr/>
        </p:nvSpPr>
        <p:spPr>
          <a:xfrm>
            <a:off x="8153400" y="260985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13" name="TextBox 13"/>
          <p:cNvSpPr txBox="1"/>
          <p:nvPr/>
        </p:nvSpPr>
        <p:spPr>
          <a:xfrm>
            <a:off x="8357663" y="2798921"/>
            <a:ext cx="124873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en-US" sz="14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4</a:t>
            </a:r>
          </a:p>
        </p:txBody>
      </p:sp>
      <p:sp>
        <p:nvSpPr>
          <p:cNvPr id="14" name="Ellipse 14"/>
          <p:cNvSpPr/>
          <p:nvPr/>
        </p:nvSpPr>
        <p:spPr>
          <a:xfrm>
            <a:off x="10572750" y="260985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15" name="TextBox 15"/>
          <p:cNvSpPr txBox="1"/>
          <p:nvPr/>
        </p:nvSpPr>
        <p:spPr>
          <a:xfrm>
            <a:off x="10777013" y="2798921"/>
            <a:ext cx="124873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en-US" sz="14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5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34187" y="3395186"/>
            <a:ext cx="1233145" cy="3373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7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读数据说明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36092" y="3759518"/>
            <a:ext cx="922401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产品与编码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134487" y="3395186"/>
            <a:ext cx="685428" cy="3373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7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做 QC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136392" y="3759518"/>
            <a:ext cx="1603915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0/1/2、月份、维度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534787" y="3395186"/>
            <a:ext cx="746897" cy="3373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7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算频率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536692" y="3759518"/>
            <a:ext cx="1104138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有效值作分母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935087" y="3395186"/>
            <a:ext cx="746897" cy="3373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7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做比较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936992" y="3759518"/>
            <a:ext cx="1485786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前后12月、月曲线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0354437" y="3395186"/>
            <a:ext cx="990021" cy="3373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7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读图提交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356342" y="3759518"/>
            <a:ext cx="922401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限制与证据</a:t>
            </a:r>
          </a:p>
        </p:txBody>
      </p:sp>
      <p:sp>
        <p:nvSpPr>
          <p:cNvPr id="26" name="Rectangle 26"/>
          <p:cNvSpPr/>
          <p:nvPr/>
        </p:nvSpPr>
        <p:spPr>
          <a:xfrm>
            <a:off x="685800" y="4667250"/>
            <a:ext cx="10820400" cy="1066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27" name="TextBox 27"/>
          <p:cNvSpPr txBox="1"/>
          <p:nvPr/>
        </p:nvSpPr>
        <p:spPr>
          <a:xfrm>
            <a:off x="982599" y="4897279"/>
            <a:ext cx="909340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8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关键规则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983361" y="5275421"/>
            <a:ext cx="6571280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water_frequency = 水体次数 / 有效观测次数；0类无观测永远不进入分母。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05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402908"/>
            <a:ext cx="4929816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动手前先做数据质量检查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26782"/>
            <a:ext cx="4903470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先确认编码、时间和空间支撑，再运行频率统计。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62075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Rectangle 5"/>
          <p:cNvSpPr/>
          <p:nvPr/>
        </p:nvSpPr>
        <p:spPr>
          <a:xfrm>
            <a:off x="685800" y="1676400"/>
            <a:ext cx="4572000" cy="3829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6" name="TextBox 6"/>
          <p:cNvSpPr txBox="1"/>
          <p:nvPr/>
        </p:nvSpPr>
        <p:spPr>
          <a:xfrm>
            <a:off x="1021461" y="1960721"/>
            <a:ext cx="1218789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当前数组摘要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15746" y="2448878"/>
            <a:ext cx="204440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255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24 × 20 × 28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1080" y="2924175"/>
            <a:ext cx="2095119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月份 × 网格行 × 网格列</a:t>
            </a:r>
          </a:p>
        </p:txBody>
      </p:sp>
      <p:sp>
        <p:nvSpPr>
          <p:cNvPr id="9" name="Line 9"/>
          <p:cNvSpPr/>
          <p:nvPr/>
        </p:nvSpPr>
        <p:spPr>
          <a:xfrm>
            <a:off x="1028700" y="3390900"/>
            <a:ext cx="3733800" cy="9525"/>
          </a:xfrm>
          <a:custGeom>
            <a:avLst/>
            <a:gdLst/>
            <a:ahLst/>
            <a:cxnLst/>
            <a:rect l="l" t="t" r="r" b="b"/>
            <a:pathLst>
              <a:path w="3733800" h="9525">
                <a:moveTo>
                  <a:pt x="0" y="0"/>
                </a:moveTo>
                <a:lnTo>
                  <a:pt x="3733800" y="0"/>
                </a:lnTo>
              </a:path>
            </a:pathLst>
          </a:custGeom>
          <a:noFill/>
          <a:ln w="9525">
            <a:solidFill>
              <a:schemeClr val="accent3"/>
            </a:solidFill>
          </a:ln>
        </p:spPr>
      </p:sp>
      <p:sp>
        <p:nvSpPr>
          <p:cNvPr id="10" name="TextBox 10"/>
          <p:cNvSpPr txBox="1"/>
          <p:nvPr/>
        </p:nvSpPr>
        <p:spPr>
          <a:xfrm>
            <a:off x="1020318" y="3650932"/>
            <a:ext cx="1938128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编码只允许0、1、2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0318" y="4031932"/>
            <a:ext cx="1738217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月份1—12重复2次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0318" y="4412932"/>
            <a:ext cx="2015871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当前不使用面积权重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1842" y="4959668"/>
            <a:ext cx="2712510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35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data_status = synthetic_demo</a:t>
            </a:r>
          </a:p>
        </p:txBody>
      </p:sp>
      <p:sp>
        <p:nvSpPr>
          <p:cNvPr id="14" name="Rectangle 14"/>
          <p:cNvSpPr/>
          <p:nvPr/>
        </p:nvSpPr>
        <p:spPr>
          <a:xfrm>
            <a:off x="5715000" y="1676400"/>
            <a:ext cx="5791200" cy="382905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5" name="TextBox 15"/>
          <p:cNvSpPr txBox="1"/>
          <p:nvPr/>
        </p:nvSpPr>
        <p:spPr>
          <a:xfrm>
            <a:off x="6031611" y="1960721"/>
            <a:ext cx="1265749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四个 QC 问题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030468" y="2526982"/>
            <a:ext cx="2815514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① 是否只有0/1/2三类编码？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030468" y="3155632"/>
            <a:ext cx="2548966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② 0类是否被排除出分母？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030468" y="3784282"/>
            <a:ext cx="3115380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③ 前后12个月是否按时间切分？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030468" y="4412932"/>
            <a:ext cx="4123944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④ 网格是否只有行列号、没有真实CRS？</a:t>
            </a:r>
          </a:p>
        </p:txBody>
      </p:sp>
      <p:sp>
        <p:nvSpPr>
          <p:cNvPr id="20" name="Line 20"/>
          <p:cNvSpPr/>
          <p:nvPr/>
        </p:nvSpPr>
        <p:spPr>
          <a:xfrm>
            <a:off x="6038850" y="4972050"/>
            <a:ext cx="5124450" cy="9525"/>
          </a:xfrm>
          <a:custGeom>
            <a:avLst/>
            <a:gdLst/>
            <a:ahLst/>
            <a:cxnLst/>
            <a:rect l="l" t="t" r="r" b="b"/>
            <a:pathLst>
              <a:path w="5124450" h="9525">
                <a:moveTo>
                  <a:pt x="0" y="0"/>
                </a:moveTo>
                <a:lnTo>
                  <a:pt x="512445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21" name="TextBox 21"/>
          <p:cNvSpPr txBox="1"/>
          <p:nvPr/>
        </p:nvSpPr>
        <p:spPr>
          <a:xfrm>
            <a:off x="6031992" y="5131118"/>
            <a:ext cx="6171514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真实 JRC 文件接入后，还要按数据字典核对 NoData、图层、版本和范围。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06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402908"/>
            <a:ext cx="6265583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算法第一步：解码月度历史编码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26782"/>
            <a:ext cx="4770196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先把代码翻译成 water 和 valid 两个布尔数组。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62075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Rectangle 5"/>
          <p:cNvSpPr/>
          <p:nvPr/>
        </p:nvSpPr>
        <p:spPr>
          <a:xfrm>
            <a:off x="685800" y="1714500"/>
            <a:ext cx="2381250" cy="2476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6" name="TextBox 6"/>
          <p:cNvSpPr txBox="1"/>
          <p:nvPr/>
        </p:nvSpPr>
        <p:spPr>
          <a:xfrm>
            <a:off x="964311" y="1960721"/>
            <a:ext cx="415915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输入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58596" y="2410778"/>
            <a:ext cx="101713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25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codes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63930" y="2981325"/>
            <a:ext cx="812864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5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0 / 1 / 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64692" y="3435668"/>
            <a:ext cx="976922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月 × 行 × 列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298698" y="2631758"/>
            <a:ext cx="265233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3150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→</a:t>
            </a:r>
          </a:p>
        </p:txBody>
      </p:sp>
      <p:sp>
        <p:nvSpPr>
          <p:cNvPr id="11" name="Rectangle 11"/>
          <p:cNvSpPr/>
          <p:nvPr/>
        </p:nvSpPr>
        <p:spPr>
          <a:xfrm>
            <a:off x="3962400" y="1714500"/>
            <a:ext cx="3619500" cy="2476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2" name="TextBox 12"/>
          <p:cNvSpPr txBox="1"/>
          <p:nvPr/>
        </p:nvSpPr>
        <p:spPr>
          <a:xfrm>
            <a:off x="4279011" y="1960721"/>
            <a:ext cx="415915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解码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276344" y="2475548"/>
            <a:ext cx="2266233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95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valid = codes != 0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276344" y="2894648"/>
            <a:ext cx="2528085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95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water = codes == 2</a:t>
            </a:r>
          </a:p>
        </p:txBody>
      </p:sp>
      <p:sp>
        <p:nvSpPr>
          <p:cNvPr id="15" name="Line 15"/>
          <p:cNvSpPr/>
          <p:nvPr/>
        </p:nvSpPr>
        <p:spPr>
          <a:xfrm>
            <a:off x="4286250" y="3390900"/>
            <a:ext cx="2895600" cy="9525"/>
          </a:xfrm>
          <a:custGeom>
            <a:avLst/>
            <a:gdLst/>
            <a:ahLst/>
            <a:cxnLst/>
            <a:rect l="l" t="t" r="r" b="b"/>
            <a:pathLst>
              <a:path w="2895600" h="9525">
                <a:moveTo>
                  <a:pt x="0" y="0"/>
                </a:moveTo>
                <a:lnTo>
                  <a:pt x="2895600" y="0"/>
                </a:lnTo>
              </a:path>
            </a:pathLst>
          </a:custGeom>
          <a:noFill/>
          <a:ln w="9525">
            <a:solidFill>
              <a:schemeClr val="accent3"/>
            </a:solidFill>
          </a:ln>
        </p:spPr>
      </p:sp>
      <p:sp>
        <p:nvSpPr>
          <p:cNvPr id="16" name="TextBox 16"/>
          <p:cNvSpPr txBox="1"/>
          <p:nvPr/>
        </p:nvSpPr>
        <p:spPr>
          <a:xfrm>
            <a:off x="4279011" y="3618071"/>
            <a:ext cx="2690724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代码先检查值域，再继续统计。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775448" y="2631758"/>
            <a:ext cx="265233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3150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→</a:t>
            </a:r>
          </a:p>
        </p:txBody>
      </p:sp>
      <p:sp>
        <p:nvSpPr>
          <p:cNvPr id="18" name="Rectangle 18"/>
          <p:cNvSpPr/>
          <p:nvPr/>
        </p:nvSpPr>
        <p:spPr>
          <a:xfrm>
            <a:off x="8439150" y="1714500"/>
            <a:ext cx="3067050" cy="24765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9" name="TextBox 19"/>
          <p:cNvSpPr txBox="1"/>
          <p:nvPr/>
        </p:nvSpPr>
        <p:spPr>
          <a:xfrm>
            <a:off x="8755761" y="1960721"/>
            <a:ext cx="415915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输出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752332" y="2459355"/>
            <a:ext cx="181720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21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water, valid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755380" y="3000375"/>
            <a:ext cx="1428750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供频率函数使用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756142" y="3435668"/>
            <a:ext cx="1567567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0不再被误当作无水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756142" y="3797618"/>
            <a:ext cx="1485786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1和2均是有效观测</a:t>
            </a:r>
          </a:p>
        </p:txBody>
      </p:sp>
      <p:sp>
        <p:nvSpPr>
          <p:cNvPr id="24" name="Rectangle 24"/>
          <p:cNvSpPr/>
          <p:nvPr/>
        </p:nvSpPr>
        <p:spPr>
          <a:xfrm>
            <a:off x="685800" y="4629150"/>
            <a:ext cx="10820400" cy="9525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25" name="TextBox 25"/>
          <p:cNvSpPr txBox="1"/>
          <p:nvPr/>
        </p:nvSpPr>
        <p:spPr>
          <a:xfrm>
            <a:off x="982599" y="4840129"/>
            <a:ext cx="909340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8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讲解重点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83361" y="5199221"/>
            <a:ext cx="7288131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频率的正确分母不是总期数，而是 valid.sum()；这一步决定后面所有频率是否可信。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07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402908"/>
            <a:ext cx="7601350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算法第二步：频率、早晚期与季节曲线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26782"/>
            <a:ext cx="4681347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三个输出都使用有效观测，但回答的问题不同。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62075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Rectangle 5"/>
          <p:cNvSpPr/>
          <p:nvPr/>
        </p:nvSpPr>
        <p:spPr>
          <a:xfrm>
            <a:off x="685800" y="1676400"/>
            <a:ext cx="3333750" cy="352425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6" name="TextBox 6"/>
          <p:cNvSpPr txBox="1"/>
          <p:nvPr/>
        </p:nvSpPr>
        <p:spPr>
          <a:xfrm>
            <a:off x="983361" y="1922621"/>
            <a:ext cx="817352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全期频率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79932" y="2440305"/>
            <a:ext cx="1401629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21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num / den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82980" y="2962275"/>
            <a:ext cx="1923478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5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num = water.sum()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82980" y="3324225"/>
            <a:ext cx="1741742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5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den = valid.sum()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83742" y="3930968"/>
            <a:ext cx="1831086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每格网自己的有效分母</a:t>
            </a:r>
          </a:p>
        </p:txBody>
      </p:sp>
      <p:sp>
        <p:nvSpPr>
          <p:cNvPr id="11" name="Rectangle 11"/>
          <p:cNvSpPr/>
          <p:nvPr/>
        </p:nvSpPr>
        <p:spPr>
          <a:xfrm>
            <a:off x="4419600" y="1676400"/>
            <a:ext cx="3333750" cy="35242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12" name="TextBox 12"/>
          <p:cNvSpPr txBox="1"/>
          <p:nvPr/>
        </p:nvSpPr>
        <p:spPr>
          <a:xfrm>
            <a:off x="4717161" y="1922621"/>
            <a:ext cx="817352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早晚期差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13732" y="2440305"/>
            <a:ext cx="168362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21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late − early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16780" y="2962275"/>
            <a:ext cx="923925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5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split = 12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16780" y="3324225"/>
            <a:ext cx="1247013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前后各12个月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717542" y="3930968"/>
            <a:ext cx="2376297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是描述性比较，不是趋势检验</a:t>
            </a:r>
          </a:p>
        </p:txBody>
      </p:sp>
      <p:sp>
        <p:nvSpPr>
          <p:cNvPr id="17" name="Rectangle 17"/>
          <p:cNvSpPr/>
          <p:nvPr/>
        </p:nvSpPr>
        <p:spPr>
          <a:xfrm>
            <a:off x="8153400" y="1676400"/>
            <a:ext cx="3352800" cy="3524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8" name="TextBox 18"/>
          <p:cNvSpPr txBox="1"/>
          <p:nvPr/>
        </p:nvSpPr>
        <p:spPr>
          <a:xfrm>
            <a:off x="8470011" y="1922621"/>
            <a:ext cx="1018070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月季节曲线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466582" y="2440305"/>
            <a:ext cx="123836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210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m = 1…12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469630" y="2981325"/>
            <a:ext cx="1428750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每月跨两年汇总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469630" y="3381375"/>
            <a:ext cx="1832610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按有效观测计算频率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470392" y="3969068"/>
            <a:ext cx="1649349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不是水位或面积曲线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08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402908"/>
            <a:ext cx="6309689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在 Notebook 里按这个顺序操作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26782"/>
            <a:ext cx="5347716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从头运行，看到四张图直接显示，再保存自己的输出。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62075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Rectangle 5"/>
          <p:cNvSpPr/>
          <p:nvPr/>
        </p:nvSpPr>
        <p:spPr>
          <a:xfrm>
            <a:off x="685800" y="1714500"/>
            <a:ext cx="10820400" cy="781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6" name="TextBox 6"/>
          <p:cNvSpPr txBox="1"/>
          <p:nvPr/>
        </p:nvSpPr>
        <p:spPr>
          <a:xfrm>
            <a:off x="1019937" y="2023586"/>
            <a:ext cx="8210795" cy="3373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72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cases/07_jrc-surface-water-dynamics/notebook/核心算法代码.ipynb</a:t>
            </a:r>
          </a:p>
        </p:txBody>
      </p:sp>
      <p:sp>
        <p:nvSpPr>
          <p:cNvPr id="7" name="Line 7"/>
          <p:cNvSpPr/>
          <p:nvPr/>
        </p:nvSpPr>
        <p:spPr>
          <a:xfrm>
            <a:off x="1219200" y="3200400"/>
            <a:ext cx="9467850" cy="9525"/>
          </a:xfrm>
          <a:custGeom>
            <a:avLst/>
            <a:gdLst/>
            <a:ahLst/>
            <a:cxnLst/>
            <a:rect l="l" t="t" r="r" b="b"/>
            <a:pathLst>
              <a:path w="9467850" h="9525">
                <a:moveTo>
                  <a:pt x="0" y="0"/>
                </a:moveTo>
                <a:lnTo>
                  <a:pt x="9467850" y="0"/>
                </a:lnTo>
              </a:path>
            </a:pathLst>
          </a:custGeom>
          <a:noFill/>
          <a:ln w="38100">
            <a:solidFill>
              <a:schemeClr val="accent3"/>
            </a:solidFill>
          </a:ln>
        </p:spPr>
      </p:sp>
      <p:sp>
        <p:nvSpPr>
          <p:cNvPr id="8" name="Ellipse 8"/>
          <p:cNvSpPr/>
          <p:nvPr/>
        </p:nvSpPr>
        <p:spPr>
          <a:xfrm>
            <a:off x="962025" y="2943225"/>
            <a:ext cx="514350" cy="5143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9" name="TextBox 9"/>
          <p:cNvSpPr txBox="1"/>
          <p:nvPr/>
        </p:nvSpPr>
        <p:spPr>
          <a:xfrm>
            <a:off x="1159865" y="3130868"/>
            <a:ext cx="118669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en-US" sz="13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48868" y="3631882"/>
            <a:ext cx="949681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重启内核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50392" y="3988118"/>
            <a:ext cx="922401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清掉旧变量</a:t>
            </a:r>
          </a:p>
        </p:txBody>
      </p:sp>
      <p:sp>
        <p:nvSpPr>
          <p:cNvPr id="12" name="Ellipse 12"/>
          <p:cNvSpPr/>
          <p:nvPr/>
        </p:nvSpPr>
        <p:spPr>
          <a:xfrm>
            <a:off x="3324225" y="2943225"/>
            <a:ext cx="514350" cy="5143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13" name="TextBox 13"/>
          <p:cNvSpPr txBox="1"/>
          <p:nvPr/>
        </p:nvSpPr>
        <p:spPr>
          <a:xfrm>
            <a:off x="3522065" y="3130868"/>
            <a:ext cx="118669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en-US" sz="13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172968" y="3631882"/>
            <a:ext cx="949681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运行全部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174492" y="3988118"/>
            <a:ext cx="1331309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保持 seed=2026</a:t>
            </a:r>
          </a:p>
        </p:txBody>
      </p:sp>
      <p:sp>
        <p:nvSpPr>
          <p:cNvPr id="16" name="Ellipse 16"/>
          <p:cNvSpPr/>
          <p:nvPr/>
        </p:nvSpPr>
        <p:spPr>
          <a:xfrm>
            <a:off x="5686425" y="2943225"/>
            <a:ext cx="514350" cy="5143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17" name="TextBox 17"/>
          <p:cNvSpPr txBox="1"/>
          <p:nvPr/>
        </p:nvSpPr>
        <p:spPr>
          <a:xfrm>
            <a:off x="5884265" y="3130868"/>
            <a:ext cx="118669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en-US" sz="13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3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611368" y="3631882"/>
            <a:ext cx="949681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核对摘要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612892" y="3988118"/>
            <a:ext cx="1358570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24×20×28、编码</a:t>
            </a:r>
          </a:p>
        </p:txBody>
      </p:sp>
      <p:sp>
        <p:nvSpPr>
          <p:cNvPr id="20" name="Ellipse 20"/>
          <p:cNvSpPr/>
          <p:nvPr/>
        </p:nvSpPr>
        <p:spPr>
          <a:xfrm>
            <a:off x="8048625" y="2943225"/>
            <a:ext cx="514350" cy="5143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21" name="TextBox 21"/>
          <p:cNvSpPr txBox="1"/>
          <p:nvPr/>
        </p:nvSpPr>
        <p:spPr>
          <a:xfrm>
            <a:off x="8246465" y="3130868"/>
            <a:ext cx="118669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en-US" sz="13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4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297418" y="3631882"/>
            <a:ext cx="949681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看四张图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298942" y="3988118"/>
            <a:ext cx="1104138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图题与追溯表</a:t>
            </a:r>
          </a:p>
        </p:txBody>
      </p:sp>
      <p:sp>
        <p:nvSpPr>
          <p:cNvPr id="24" name="Ellipse 24"/>
          <p:cNvSpPr/>
          <p:nvPr/>
        </p:nvSpPr>
        <p:spPr>
          <a:xfrm>
            <a:off x="10429875" y="2943225"/>
            <a:ext cx="514350" cy="5143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25" name="TextBox 25"/>
          <p:cNvSpPr txBox="1"/>
          <p:nvPr/>
        </p:nvSpPr>
        <p:spPr>
          <a:xfrm>
            <a:off x="10627715" y="3130868"/>
            <a:ext cx="118669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en-US" sz="13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5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354818" y="3631882"/>
            <a:ext cx="949681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另存结果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356342" y="3988118"/>
            <a:ext cx="1213180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student_run/</a:t>
            </a:r>
          </a:p>
        </p:txBody>
      </p:sp>
      <p:sp>
        <p:nvSpPr>
          <p:cNvPr id="28" name="Rectangle 28"/>
          <p:cNvSpPr/>
          <p:nvPr/>
        </p:nvSpPr>
        <p:spPr>
          <a:xfrm>
            <a:off x="685800" y="4762500"/>
            <a:ext cx="10820400" cy="800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29" name="TextBox 29"/>
          <p:cNvSpPr txBox="1"/>
          <p:nvPr/>
        </p:nvSpPr>
        <p:spPr>
          <a:xfrm>
            <a:off x="983361" y="4951571"/>
            <a:ext cx="1419507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必须留下的证据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83742" y="5283518"/>
            <a:ext cx="7303236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四张 PNG、summary_synthetic.csv、seed、编码规则、数据状态和一条有证据的观察。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09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402908"/>
            <a:ext cx="6710839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结果一：全期水体频率与有效观测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26782"/>
            <a:ext cx="6014085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左图是频率，右图是每个格网实际参与分母的有效观测次数。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62075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Rectangle 5"/>
          <p:cNvSpPr/>
          <p:nvPr/>
        </p:nvSpPr>
        <p:spPr>
          <a:xfrm>
            <a:off x="685800" y="1581150"/>
            <a:ext cx="7486650" cy="417195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470150"/>
            <a:ext cx="7181850" cy="2393950"/>
          </a:xfrm>
          <a:prstGeom prst="rect">
            <a:avLst/>
          </a:prstGeom>
        </p:spPr>
      </p:pic>
      <p:sp>
        <p:nvSpPr>
          <p:cNvPr id="7" name="Rectangle 7"/>
          <p:cNvSpPr/>
          <p:nvPr/>
        </p:nvSpPr>
        <p:spPr>
          <a:xfrm>
            <a:off x="8572500" y="1581150"/>
            <a:ext cx="2933700" cy="41719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8" name="TextBox 8"/>
          <p:cNvSpPr txBox="1"/>
          <p:nvPr/>
        </p:nvSpPr>
        <p:spPr>
          <a:xfrm>
            <a:off x="8870061" y="1846421"/>
            <a:ext cx="616633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怎么读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868918" y="2374582"/>
            <a:ext cx="483222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左图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518142" y="2406968"/>
            <a:ext cx="1404004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水体出现频率0–1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868918" y="2946082"/>
            <a:ext cx="483222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右图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518142" y="2978468"/>
            <a:ext cx="1104138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有效观测次数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870442" y="3645218"/>
            <a:ext cx="2294515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0类无观测不进入频率分母。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870442" y="3969068"/>
            <a:ext cx="2376297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没有真实经纬度或面积权重。</a:t>
            </a:r>
          </a:p>
        </p:txBody>
      </p:sp>
      <p:sp>
        <p:nvSpPr>
          <p:cNvPr id="15" name="Line 15"/>
          <p:cNvSpPr/>
          <p:nvPr/>
        </p:nvSpPr>
        <p:spPr>
          <a:xfrm>
            <a:off x="8877300" y="4438650"/>
            <a:ext cx="2324100" cy="9525"/>
          </a:xfrm>
          <a:custGeom>
            <a:avLst/>
            <a:gdLst/>
            <a:ahLst/>
            <a:cxnLst/>
            <a:rect l="l" t="t" r="r" b="b"/>
            <a:pathLst>
              <a:path w="2324100" h="9525">
                <a:moveTo>
                  <a:pt x="0" y="0"/>
                </a:moveTo>
                <a:lnTo>
                  <a:pt x="23241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16" name="TextBox 16"/>
          <p:cNvSpPr txBox="1"/>
          <p:nvPr/>
        </p:nvSpPr>
        <p:spPr>
          <a:xfrm>
            <a:off x="8870823" y="4739164"/>
            <a:ext cx="2388931" cy="24936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8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来源：案例07图件追溯表 P10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10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402908"/>
            <a:ext cx="6955729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结果二：早期—晚期差异与月季节性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26782"/>
            <a:ext cx="4925682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左图比较前后12个月，右图按月份汇总两年序列。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62075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Rectangle 5"/>
          <p:cNvSpPr/>
          <p:nvPr/>
        </p:nvSpPr>
        <p:spPr>
          <a:xfrm>
            <a:off x="685800" y="1581150"/>
            <a:ext cx="7486650" cy="417195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470150"/>
            <a:ext cx="7181850" cy="2393950"/>
          </a:xfrm>
          <a:prstGeom prst="rect">
            <a:avLst/>
          </a:prstGeom>
        </p:spPr>
      </p:pic>
      <p:sp>
        <p:nvSpPr>
          <p:cNvPr id="7" name="Rectangle 7"/>
          <p:cNvSpPr/>
          <p:nvPr/>
        </p:nvSpPr>
        <p:spPr>
          <a:xfrm>
            <a:off x="8572500" y="1581150"/>
            <a:ext cx="2933700" cy="41719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8" name="TextBox 8"/>
          <p:cNvSpPr txBox="1"/>
          <p:nvPr/>
        </p:nvSpPr>
        <p:spPr>
          <a:xfrm>
            <a:off x="8870061" y="1846421"/>
            <a:ext cx="817352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两种比较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868918" y="2374582"/>
            <a:ext cx="1077957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晚期−早期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070592" y="2406968"/>
            <a:ext cx="922401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描述性差值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868918" y="2946082"/>
            <a:ext cx="716451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月曲线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070592" y="2978468"/>
            <a:ext cx="958748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1—12月频率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870442" y="3645218"/>
            <a:ext cx="2585295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本合成示例平均差约 −0.0012。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870442" y="3969068"/>
            <a:ext cx="1831086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不能直接叫长期趋势。</a:t>
            </a:r>
          </a:p>
        </p:txBody>
      </p:sp>
      <p:sp>
        <p:nvSpPr>
          <p:cNvPr id="15" name="Line 15"/>
          <p:cNvSpPr/>
          <p:nvPr/>
        </p:nvSpPr>
        <p:spPr>
          <a:xfrm>
            <a:off x="8877300" y="4438650"/>
            <a:ext cx="2324100" cy="9525"/>
          </a:xfrm>
          <a:custGeom>
            <a:avLst/>
            <a:gdLst/>
            <a:ahLst/>
            <a:cxnLst/>
            <a:rect l="l" t="t" r="r" b="b"/>
            <a:pathLst>
              <a:path w="2324100" h="9525">
                <a:moveTo>
                  <a:pt x="0" y="0"/>
                </a:moveTo>
                <a:lnTo>
                  <a:pt x="2324100" y="0"/>
                </a:lnTo>
              </a:path>
            </a:pathLst>
          </a:custGeom>
          <a:noFill/>
          <a:ln w="9525">
            <a:solidFill>
              <a:schemeClr val="accent3"/>
            </a:solidFill>
          </a:ln>
        </p:spPr>
      </p:sp>
      <p:sp>
        <p:nvSpPr>
          <p:cNvPr id="16" name="TextBox 16"/>
          <p:cNvSpPr txBox="1"/>
          <p:nvPr/>
        </p:nvSpPr>
        <p:spPr>
          <a:xfrm>
            <a:off x="8870823" y="4739164"/>
            <a:ext cx="3105983" cy="24936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8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图源：02_early_late_seasonality.png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11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402908"/>
            <a:ext cx="6265583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结果三：按月份汇总的水体频率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26782"/>
            <a:ext cx="4014978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每个月的分子和分母都只使用有效观测。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62075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Rectangle 5"/>
          <p:cNvSpPr/>
          <p:nvPr/>
        </p:nvSpPr>
        <p:spPr>
          <a:xfrm>
            <a:off x="685800" y="1581150"/>
            <a:ext cx="7486650" cy="417195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1708" y="1714500"/>
            <a:ext cx="6074833" cy="3905250"/>
          </a:xfrm>
          <a:prstGeom prst="rect">
            <a:avLst/>
          </a:prstGeom>
        </p:spPr>
      </p:pic>
      <p:sp>
        <p:nvSpPr>
          <p:cNvPr id="7" name="Rectangle 7"/>
          <p:cNvSpPr/>
          <p:nvPr/>
        </p:nvSpPr>
        <p:spPr>
          <a:xfrm>
            <a:off x="8572500" y="1581150"/>
            <a:ext cx="2933700" cy="41719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8" name="TextBox 8"/>
          <p:cNvSpPr txBox="1"/>
          <p:nvPr/>
        </p:nvSpPr>
        <p:spPr>
          <a:xfrm>
            <a:off x="8870061" y="1846421"/>
            <a:ext cx="415915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读图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868918" y="2374582"/>
            <a:ext cx="483222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横轴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518142" y="2406968"/>
            <a:ext cx="777011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月份1—12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868918" y="2946082"/>
            <a:ext cx="483222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纵轴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518142" y="2978468"/>
            <a:ext cx="1104138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水体频率比例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870442" y="3645218"/>
            <a:ext cx="2739771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高低反映当前合成序列的月差异。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870442" y="3969068"/>
            <a:ext cx="2012823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它不是水面面积或水位。</a:t>
            </a:r>
          </a:p>
        </p:txBody>
      </p:sp>
      <p:sp>
        <p:nvSpPr>
          <p:cNvPr id="15" name="Line 15"/>
          <p:cNvSpPr/>
          <p:nvPr/>
        </p:nvSpPr>
        <p:spPr>
          <a:xfrm>
            <a:off x="8877300" y="4438650"/>
            <a:ext cx="2324100" cy="9525"/>
          </a:xfrm>
          <a:custGeom>
            <a:avLst/>
            <a:gdLst/>
            <a:ahLst/>
            <a:cxnLst/>
            <a:rect l="l" t="t" r="r" b="b"/>
            <a:pathLst>
              <a:path w="2324100" h="9525">
                <a:moveTo>
                  <a:pt x="0" y="0"/>
                </a:moveTo>
                <a:lnTo>
                  <a:pt x="23241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16" name="TextBox 16"/>
          <p:cNvSpPr txBox="1"/>
          <p:nvPr/>
        </p:nvSpPr>
        <p:spPr>
          <a:xfrm>
            <a:off x="8870823" y="4739164"/>
            <a:ext cx="3398916" cy="24936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8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图源：03_monthly_water_frequency.png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12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402908"/>
            <a:ext cx="5375072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结果四：有效观测次数检查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26782"/>
            <a:ext cx="4237101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这张图是分母诊断图，不是参数敏感性图。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62075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Rectangle 5"/>
          <p:cNvSpPr/>
          <p:nvPr/>
        </p:nvSpPr>
        <p:spPr>
          <a:xfrm>
            <a:off x="685800" y="1581150"/>
            <a:ext cx="7486650" cy="417195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1708" y="1714500"/>
            <a:ext cx="6074833" cy="3905250"/>
          </a:xfrm>
          <a:prstGeom prst="rect">
            <a:avLst/>
          </a:prstGeom>
        </p:spPr>
      </p:pic>
      <p:sp>
        <p:nvSpPr>
          <p:cNvPr id="7" name="Rectangle 7"/>
          <p:cNvSpPr/>
          <p:nvPr/>
        </p:nvSpPr>
        <p:spPr>
          <a:xfrm>
            <a:off x="8572500" y="1581150"/>
            <a:ext cx="2933700" cy="41719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8" name="TextBox 8"/>
          <p:cNvSpPr txBox="1"/>
          <p:nvPr/>
        </p:nvSpPr>
        <p:spPr>
          <a:xfrm>
            <a:off x="8870061" y="1846421"/>
            <a:ext cx="817352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图件口径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868918" y="2374582"/>
            <a:ext cx="483222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数值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518142" y="2406968"/>
            <a:ext cx="1104138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有效观测次数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868918" y="2946082"/>
            <a:ext cx="483222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用途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518142" y="2978468"/>
            <a:ext cx="1104138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检查频率分母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870442" y="3645218"/>
            <a:ext cx="2921508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次数少的格网，频率解释要更谨慎。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870442" y="3969068"/>
            <a:ext cx="2558034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当前没有置信区间或面积权重。</a:t>
            </a:r>
          </a:p>
        </p:txBody>
      </p:sp>
      <p:sp>
        <p:nvSpPr>
          <p:cNvPr id="15" name="Line 15"/>
          <p:cNvSpPr/>
          <p:nvPr/>
        </p:nvSpPr>
        <p:spPr>
          <a:xfrm>
            <a:off x="8877300" y="4438650"/>
            <a:ext cx="2324100" cy="9525"/>
          </a:xfrm>
          <a:custGeom>
            <a:avLst/>
            <a:gdLst/>
            <a:ahLst/>
            <a:cxnLst/>
            <a:rect l="l" t="t" r="r" b="b"/>
            <a:pathLst>
              <a:path w="2324100" h="9525">
                <a:moveTo>
                  <a:pt x="0" y="0"/>
                </a:moveTo>
                <a:lnTo>
                  <a:pt x="2324100" y="0"/>
                </a:lnTo>
              </a:path>
            </a:pathLst>
          </a:custGeom>
          <a:noFill/>
          <a:ln w="9525">
            <a:solidFill>
              <a:schemeClr val="accent3"/>
            </a:solidFill>
          </a:ln>
        </p:spPr>
      </p:sp>
      <p:sp>
        <p:nvSpPr>
          <p:cNvPr id="16" name="TextBox 16"/>
          <p:cNvSpPr txBox="1"/>
          <p:nvPr/>
        </p:nvSpPr>
        <p:spPr>
          <a:xfrm>
            <a:off x="8870823" y="4739164"/>
            <a:ext cx="2388931" cy="24936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8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来源：案例07图件追溯表 P13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13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402908"/>
            <a:ext cx="6710839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结果可以怎样解释，哪些话不能说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26782"/>
            <a:ext cx="4903470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解释要同时符合数据状态、分母定义和空间支撑。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62075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Rectangle 5"/>
          <p:cNvSpPr/>
          <p:nvPr/>
        </p:nvSpPr>
        <p:spPr>
          <a:xfrm>
            <a:off x="685800" y="1676400"/>
            <a:ext cx="5162550" cy="3771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6" name="TextBox 6"/>
          <p:cNvSpPr txBox="1"/>
          <p:nvPr/>
        </p:nvSpPr>
        <p:spPr>
          <a:xfrm>
            <a:off x="1020699" y="1944529"/>
            <a:ext cx="686006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8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可以说</a:t>
            </a:r>
          </a:p>
        </p:txBody>
      </p:sp>
      <p:sp>
        <p:nvSpPr>
          <p:cNvPr id="7" name="Line 7"/>
          <p:cNvSpPr/>
          <p:nvPr/>
        </p:nvSpPr>
        <p:spPr>
          <a:xfrm>
            <a:off x="1028700" y="2343150"/>
            <a:ext cx="4400550" cy="9525"/>
          </a:xfrm>
          <a:custGeom>
            <a:avLst/>
            <a:gdLst/>
            <a:ahLst/>
            <a:cxnLst/>
            <a:rect l="l" t="t" r="r" b="b"/>
            <a:pathLst>
              <a:path w="4400550" h="9525">
                <a:moveTo>
                  <a:pt x="0" y="0"/>
                </a:moveTo>
                <a:lnTo>
                  <a:pt x="440055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8" name="TextBox 8"/>
          <p:cNvSpPr txBox="1"/>
          <p:nvPr/>
        </p:nvSpPr>
        <p:spPr>
          <a:xfrm>
            <a:off x="1019937" y="2690336"/>
            <a:ext cx="3664382" cy="3373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7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某格网有效期次中有一定水体比例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1842" y="3073718"/>
            <a:ext cx="2194560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频率分母只包含有效观测。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19937" y="3642836"/>
            <a:ext cx="2229952" cy="3373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7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前后12个月频率有差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1842" y="4026218"/>
            <a:ext cx="2376297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这是两个时段的描述性比较。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19937" y="4595336"/>
            <a:ext cx="1962516" cy="3373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7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某些月份频率较高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1842" y="4978718"/>
            <a:ext cx="2376297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只对这组合成教学数据成立。</a:t>
            </a:r>
          </a:p>
        </p:txBody>
      </p:sp>
      <p:sp>
        <p:nvSpPr>
          <p:cNvPr id="14" name="Rectangle 14"/>
          <p:cNvSpPr/>
          <p:nvPr/>
        </p:nvSpPr>
        <p:spPr>
          <a:xfrm>
            <a:off x="6343650" y="1676400"/>
            <a:ext cx="5162550" cy="3771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5" name="TextBox 15"/>
          <p:cNvSpPr txBox="1"/>
          <p:nvPr/>
        </p:nvSpPr>
        <p:spPr>
          <a:xfrm>
            <a:off x="6678549" y="1944529"/>
            <a:ext cx="686006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8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不能说</a:t>
            </a:r>
          </a:p>
        </p:txBody>
      </p:sp>
      <p:sp>
        <p:nvSpPr>
          <p:cNvPr id="16" name="Line 16"/>
          <p:cNvSpPr/>
          <p:nvPr/>
        </p:nvSpPr>
        <p:spPr>
          <a:xfrm>
            <a:off x="6686550" y="2343150"/>
            <a:ext cx="4400550" cy="9525"/>
          </a:xfrm>
          <a:custGeom>
            <a:avLst/>
            <a:gdLst/>
            <a:ahLst/>
            <a:cxnLst/>
            <a:rect l="l" t="t" r="r" b="b"/>
            <a:pathLst>
              <a:path w="4400550" h="9525">
                <a:moveTo>
                  <a:pt x="0" y="0"/>
                </a:moveTo>
                <a:lnTo>
                  <a:pt x="4400550" y="0"/>
                </a:lnTo>
              </a:path>
            </a:pathLst>
          </a:custGeom>
          <a:noFill/>
          <a:ln w="9525">
            <a:solidFill>
              <a:schemeClr val="accent3"/>
            </a:solidFill>
          </a:ln>
        </p:spPr>
      </p:sp>
      <p:sp>
        <p:nvSpPr>
          <p:cNvPr id="17" name="TextBox 17"/>
          <p:cNvSpPr txBox="1"/>
          <p:nvPr/>
        </p:nvSpPr>
        <p:spPr>
          <a:xfrm>
            <a:off x="6677787" y="2690336"/>
            <a:ext cx="2935011" cy="3373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72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水体出现了长期上升或下降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679692" y="3073718"/>
            <a:ext cx="3121419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只有前后两个12月段，且为合成数据。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677787" y="3642836"/>
            <a:ext cx="1962516" cy="3373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72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频率就是水面面积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679692" y="4026218"/>
            <a:ext cx="3103245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没有真实投影、像元面积或面积汇总。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677787" y="4595336"/>
            <a:ext cx="3445341" cy="3373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72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静态样片就是 Notebook 的输入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679692" y="4978718"/>
            <a:ext cx="3284982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样片用于认产品，当前算法用合成编码。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14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402908"/>
            <a:ext cx="7245146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遇到问题时按“现象—核对—处理”排查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26782"/>
            <a:ext cx="4237101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先定位编码、分母还是图件口径出了问题。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62075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TextBox 5"/>
          <p:cNvSpPr txBox="1"/>
          <p:nvPr/>
        </p:nvSpPr>
        <p:spPr>
          <a:xfrm>
            <a:off x="907542" y="1721168"/>
            <a:ext cx="395364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现象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393692" y="1721168"/>
            <a:ext cx="586188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先核对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13242" y="1721168"/>
            <a:ext cx="395364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处理</a:t>
            </a:r>
          </a:p>
        </p:txBody>
      </p:sp>
      <p:sp>
        <p:nvSpPr>
          <p:cNvPr id="8" name="Line 8"/>
          <p:cNvSpPr/>
          <p:nvPr/>
        </p:nvSpPr>
        <p:spPr>
          <a:xfrm>
            <a:off x="685800" y="2095500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9" name="Rectangle 9"/>
          <p:cNvSpPr/>
          <p:nvPr/>
        </p:nvSpPr>
        <p:spPr>
          <a:xfrm>
            <a:off x="685800" y="2343150"/>
            <a:ext cx="3124200" cy="74295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0" name="TextBox 10"/>
          <p:cNvSpPr txBox="1"/>
          <p:nvPr/>
        </p:nvSpPr>
        <p:spPr>
          <a:xfrm>
            <a:off x="925449" y="2477929"/>
            <a:ext cx="1684691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8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频率全是0或NaN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26973" y="2777014"/>
            <a:ext cx="1563776" cy="24936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8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编码范围、有效像元</a:t>
            </a:r>
          </a:p>
        </p:txBody>
      </p:sp>
      <p:sp>
        <p:nvSpPr>
          <p:cNvPr id="12" name="Rectangle 12"/>
          <p:cNvSpPr/>
          <p:nvPr/>
        </p:nvSpPr>
        <p:spPr>
          <a:xfrm>
            <a:off x="4133850" y="2343150"/>
            <a:ext cx="3638550" cy="7429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13" name="TextBox 13"/>
          <p:cNvSpPr txBox="1"/>
          <p:nvPr/>
        </p:nvSpPr>
        <p:spPr>
          <a:xfrm>
            <a:off x="4374261" y="2494121"/>
            <a:ext cx="2537795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确认水体是2、有效值是1/2，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374261" y="2760821"/>
            <a:ext cx="2031220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无观测0没有进入分母。</a:t>
            </a:r>
          </a:p>
        </p:txBody>
      </p:sp>
      <p:sp>
        <p:nvSpPr>
          <p:cNvPr id="15" name="Rectangle 15"/>
          <p:cNvSpPr/>
          <p:nvPr/>
        </p:nvSpPr>
        <p:spPr>
          <a:xfrm>
            <a:off x="8096250" y="2343150"/>
            <a:ext cx="3409950" cy="7429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6" name="TextBox 16"/>
          <p:cNvSpPr txBox="1"/>
          <p:nvPr/>
        </p:nvSpPr>
        <p:spPr>
          <a:xfrm>
            <a:off x="8336661" y="2494121"/>
            <a:ext cx="2308403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修正编码映射后重新运行，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336661" y="2760821"/>
            <a:ext cx="2222381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不要把0直接改成非水体。</a:t>
            </a:r>
          </a:p>
        </p:txBody>
      </p:sp>
      <p:sp>
        <p:nvSpPr>
          <p:cNvPr id="18" name="Rectangle 18"/>
          <p:cNvSpPr/>
          <p:nvPr/>
        </p:nvSpPr>
        <p:spPr>
          <a:xfrm>
            <a:off x="685800" y="3333750"/>
            <a:ext cx="3124200" cy="74295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9" name="TextBox 19"/>
          <p:cNvSpPr txBox="1"/>
          <p:nvPr/>
        </p:nvSpPr>
        <p:spPr>
          <a:xfrm>
            <a:off x="925449" y="3468529"/>
            <a:ext cx="1579344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8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早晚期结果异常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26973" y="3767614"/>
            <a:ext cx="1606855" cy="24936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8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时间排序、split位置</a:t>
            </a:r>
          </a:p>
        </p:txBody>
      </p:sp>
      <p:sp>
        <p:nvSpPr>
          <p:cNvPr id="21" name="Rectangle 21"/>
          <p:cNvSpPr/>
          <p:nvPr/>
        </p:nvSpPr>
        <p:spPr>
          <a:xfrm>
            <a:off x="4133850" y="3333750"/>
            <a:ext cx="3638550" cy="7429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22" name="TextBox 22"/>
          <p:cNvSpPr txBox="1"/>
          <p:nvPr/>
        </p:nvSpPr>
        <p:spPr>
          <a:xfrm>
            <a:off x="4374261" y="3484721"/>
            <a:ext cx="2881884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检查codes[:12]和codes[12:]，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374261" y="3751421"/>
            <a:ext cx="2518679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是否代表连续的前后12个月。</a:t>
            </a:r>
          </a:p>
        </p:txBody>
      </p:sp>
      <p:sp>
        <p:nvSpPr>
          <p:cNvPr id="24" name="Rectangle 24"/>
          <p:cNvSpPr/>
          <p:nvPr/>
        </p:nvSpPr>
        <p:spPr>
          <a:xfrm>
            <a:off x="8096250" y="3333750"/>
            <a:ext cx="3409950" cy="7429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25" name="TextBox 25"/>
          <p:cNvSpPr txBox="1"/>
          <p:nvPr/>
        </p:nvSpPr>
        <p:spPr>
          <a:xfrm>
            <a:off x="8336661" y="3484721"/>
            <a:ext cx="2499563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先按真实日期排序，再切分，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336661" y="3751421"/>
            <a:ext cx="1352601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记录时间范围。</a:t>
            </a:r>
          </a:p>
        </p:txBody>
      </p:sp>
      <p:sp>
        <p:nvSpPr>
          <p:cNvPr id="27" name="Rectangle 27"/>
          <p:cNvSpPr/>
          <p:nvPr/>
        </p:nvSpPr>
        <p:spPr>
          <a:xfrm>
            <a:off x="685800" y="4324350"/>
            <a:ext cx="3124200" cy="74295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28" name="TextBox 28"/>
          <p:cNvSpPr txBox="1"/>
          <p:nvPr/>
        </p:nvSpPr>
        <p:spPr>
          <a:xfrm>
            <a:off x="925449" y="4459129"/>
            <a:ext cx="1802679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8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图名与内容不一致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26973" y="4758214"/>
            <a:ext cx="2162973" cy="24936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28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FIGURE_TRACEABILITY.csv</a:t>
            </a:r>
          </a:p>
        </p:txBody>
      </p:sp>
      <p:sp>
        <p:nvSpPr>
          <p:cNvPr id="30" name="Rectangle 30"/>
          <p:cNvSpPr/>
          <p:nvPr/>
        </p:nvSpPr>
        <p:spPr>
          <a:xfrm>
            <a:off x="4133850" y="4324350"/>
            <a:ext cx="3638550" cy="7429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31" name="TextBox 31"/>
          <p:cNvSpPr txBox="1"/>
          <p:nvPr/>
        </p:nvSpPr>
        <p:spPr>
          <a:xfrm>
            <a:off x="4374261" y="4475321"/>
            <a:ext cx="3159067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核对 delivery_output 和 meaning；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374261" y="4742021"/>
            <a:ext cx="2413541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第4图是有效观测次数地图。</a:t>
            </a:r>
          </a:p>
        </p:txBody>
      </p:sp>
      <p:sp>
        <p:nvSpPr>
          <p:cNvPr id="33" name="Rectangle 33"/>
          <p:cNvSpPr/>
          <p:nvPr/>
        </p:nvSpPr>
        <p:spPr>
          <a:xfrm>
            <a:off x="8096250" y="4324350"/>
            <a:ext cx="3409950" cy="7429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34" name="TextBox 34"/>
          <p:cNvSpPr txBox="1"/>
          <p:nvPr/>
        </p:nvSpPr>
        <p:spPr>
          <a:xfrm>
            <a:off x="8336661" y="4475321"/>
            <a:ext cx="2327519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保持“观测次数诊断”标题，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8336661" y="4742021"/>
            <a:ext cx="1926082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不要改称参数敏感性。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15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402908"/>
            <a:ext cx="5820327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提交哪些东西，教师怎样验收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26782"/>
            <a:ext cx="4681347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提交物要能回到代码、图件、清单和数据状态。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62075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Rectangle 5"/>
          <p:cNvSpPr/>
          <p:nvPr/>
        </p:nvSpPr>
        <p:spPr>
          <a:xfrm>
            <a:off x="685800" y="1676400"/>
            <a:ext cx="10820400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6" name="TextBox 6"/>
          <p:cNvSpPr txBox="1"/>
          <p:nvPr/>
        </p:nvSpPr>
        <p:spPr>
          <a:xfrm>
            <a:off x="982980" y="1914525"/>
            <a:ext cx="651320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提交物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392930" y="1914525"/>
            <a:ext cx="1287399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学生要交什么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098280" y="1914525"/>
            <a:ext cx="1287399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教师核对什么</a:t>
            </a:r>
          </a:p>
        </p:txBody>
      </p:sp>
      <p:sp>
        <p:nvSpPr>
          <p:cNvPr id="9" name="Rectangle 9"/>
          <p:cNvSpPr/>
          <p:nvPr/>
        </p:nvSpPr>
        <p:spPr>
          <a:xfrm>
            <a:off x="685800" y="2286000"/>
            <a:ext cx="10820400" cy="70485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0" name="TextBox 10"/>
          <p:cNvSpPr txBox="1"/>
          <p:nvPr/>
        </p:nvSpPr>
        <p:spPr>
          <a:xfrm>
            <a:off x="983361" y="2551271"/>
            <a:ext cx="903888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4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Notebook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393692" y="2559368"/>
            <a:ext cx="2748858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从头运行后的核心算法代码.ipynb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099042" y="2559368"/>
            <a:ext cx="2703424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seed=2026、24个月与0/1/2编码</a:t>
            </a:r>
          </a:p>
        </p:txBody>
      </p:sp>
      <p:sp>
        <p:nvSpPr>
          <p:cNvPr id="13" name="Rectangle 13"/>
          <p:cNvSpPr/>
          <p:nvPr/>
        </p:nvSpPr>
        <p:spPr>
          <a:xfrm>
            <a:off x="685800" y="2990850"/>
            <a:ext cx="10820400" cy="7048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14" name="TextBox 14"/>
          <p:cNvSpPr txBox="1"/>
          <p:nvPr/>
        </p:nvSpPr>
        <p:spPr>
          <a:xfrm>
            <a:off x="983361" y="3256121"/>
            <a:ext cx="616633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四张图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393692" y="3264218"/>
            <a:ext cx="2739771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频率、早晚期、月曲线、观测次数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099042" y="3264218"/>
            <a:ext cx="2558034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图名、图例、分母和追溯表匹配</a:t>
            </a:r>
          </a:p>
        </p:txBody>
      </p:sp>
      <p:sp>
        <p:nvSpPr>
          <p:cNvPr id="17" name="Rectangle 17"/>
          <p:cNvSpPr/>
          <p:nvPr/>
        </p:nvSpPr>
        <p:spPr>
          <a:xfrm>
            <a:off x="685800" y="3695700"/>
            <a:ext cx="10820400" cy="70485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8" name="TextBox 18"/>
          <p:cNvSpPr txBox="1"/>
          <p:nvPr/>
        </p:nvSpPr>
        <p:spPr>
          <a:xfrm>
            <a:off x="983361" y="3960971"/>
            <a:ext cx="1018070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表格与记录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393692" y="3969068"/>
            <a:ext cx="3593935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summary_synthetic.csv、参数和数据状态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099042" y="3969068"/>
            <a:ext cx="3103245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注明合成数组；产品样片未作本次输入</a:t>
            </a:r>
          </a:p>
        </p:txBody>
      </p:sp>
      <p:sp>
        <p:nvSpPr>
          <p:cNvPr id="21" name="Rectangle 21"/>
          <p:cNvSpPr/>
          <p:nvPr/>
        </p:nvSpPr>
        <p:spPr>
          <a:xfrm>
            <a:off x="685800" y="4400550"/>
            <a:ext cx="10820400" cy="7048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22" name="TextBox 22"/>
          <p:cNvSpPr txBox="1"/>
          <p:nvPr/>
        </p:nvSpPr>
        <p:spPr>
          <a:xfrm>
            <a:off x="983361" y="4665821"/>
            <a:ext cx="817352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文字解释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393692" y="4673918"/>
            <a:ext cx="2194560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写一条图上观察、一条限制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099042" y="4673918"/>
            <a:ext cx="2739771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不写长期趋势，不把频率说成面积</a:t>
            </a:r>
          </a:p>
        </p:txBody>
      </p:sp>
      <p:sp>
        <p:nvSpPr>
          <p:cNvPr id="25" name="Rectangle 25"/>
          <p:cNvSpPr/>
          <p:nvPr/>
        </p:nvSpPr>
        <p:spPr>
          <a:xfrm>
            <a:off x="685800" y="5391150"/>
            <a:ext cx="10820400" cy="304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26" name="TextBox 26"/>
          <p:cNvSpPr txBox="1"/>
          <p:nvPr/>
        </p:nvSpPr>
        <p:spPr>
          <a:xfrm>
            <a:off x="983742" y="5464492"/>
            <a:ext cx="6606680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验收标准：0类不入分母；早晚期窗口正确；当前数据状态和结论边界写清楚。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16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402908"/>
            <a:ext cx="7601350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论文桥接：遥感地表水动态怎样监测？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26782"/>
            <a:ext cx="6236208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用公开全文综述校准方法背景，再回到本案自己的输入和边界。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62075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Rectangle 5"/>
          <p:cNvSpPr/>
          <p:nvPr/>
        </p:nvSpPr>
        <p:spPr>
          <a:xfrm>
            <a:off x="685800" y="1676400"/>
            <a:ext cx="6705600" cy="3714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6" name="TextBox 6"/>
          <p:cNvSpPr txBox="1"/>
          <p:nvPr/>
        </p:nvSpPr>
        <p:spPr>
          <a:xfrm>
            <a:off x="1021461" y="1941671"/>
            <a:ext cx="1620225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公开全文核心论文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19175" y="2388394"/>
            <a:ext cx="4360137" cy="36671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88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Remote Sensing of Surface Water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19175" y="2712244"/>
            <a:ext cx="5436118" cy="36671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88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Dynamics in the Context of Global Change—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19175" y="3036094"/>
            <a:ext cx="1126204" cy="36671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88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A Review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1461" y="3560921"/>
            <a:ext cx="3433765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42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Sogno et al. · Remote Sensing · 2022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1461" y="3884771"/>
            <a:ext cx="3596872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42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DOI: 10.3390/rs14102475 · CC BY 4.0</a:t>
            </a:r>
          </a:p>
        </p:txBody>
      </p:sp>
      <p:sp>
        <p:nvSpPr>
          <p:cNvPr id="12" name="Line 12"/>
          <p:cNvSpPr/>
          <p:nvPr/>
        </p:nvSpPr>
        <p:spPr>
          <a:xfrm>
            <a:off x="1028700" y="4305300"/>
            <a:ext cx="5981700" cy="9525"/>
          </a:xfrm>
          <a:custGeom>
            <a:avLst/>
            <a:gdLst/>
            <a:ahLst/>
            <a:cxnLst/>
            <a:rect l="l" t="t" r="r" b="b"/>
            <a:pathLst>
              <a:path w="5981700" h="9525">
                <a:moveTo>
                  <a:pt x="0" y="0"/>
                </a:moveTo>
                <a:lnTo>
                  <a:pt x="5981700" y="0"/>
                </a:lnTo>
              </a:path>
            </a:pathLst>
          </a:custGeom>
          <a:noFill/>
          <a:ln w="9525">
            <a:solidFill>
              <a:schemeClr val="accent3"/>
            </a:solidFill>
          </a:ln>
        </p:spPr>
      </p:sp>
      <p:sp>
        <p:nvSpPr>
          <p:cNvPr id="13" name="TextBox 13"/>
          <p:cNvSpPr txBox="1"/>
          <p:nvPr/>
        </p:nvSpPr>
        <p:spPr>
          <a:xfrm>
            <a:off x="1022223" y="4529614"/>
            <a:ext cx="4544802" cy="24936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8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全文：https://www.mdpi.com/2072-4292/14/10/2475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2223" y="4834414"/>
            <a:ext cx="11011520" cy="24936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8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PDF：https://mdpi-res.com/d_attachment/remotesensing/remotesensing-14-02475/article_deploy/remotesensing-14-02475.pdf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2604" y="5109210"/>
            <a:ext cx="583443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本地：论文资料/开放全文/P07_Sogno_2022_Surface_Water_CC_BY_4.0.pdf</a:t>
            </a:r>
          </a:p>
        </p:txBody>
      </p:sp>
      <p:sp>
        <p:nvSpPr>
          <p:cNvPr id="16" name="Rectangle 16"/>
          <p:cNvSpPr/>
          <p:nvPr/>
        </p:nvSpPr>
        <p:spPr>
          <a:xfrm>
            <a:off x="7772400" y="1676400"/>
            <a:ext cx="3733800" cy="37147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17" name="TextBox 17"/>
          <p:cNvSpPr txBox="1"/>
          <p:nvPr/>
        </p:nvSpPr>
        <p:spPr>
          <a:xfrm>
            <a:off x="8089011" y="1941671"/>
            <a:ext cx="1620225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论文与本案的关系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87868" y="2450782"/>
            <a:ext cx="949681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论文提供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089392" y="2787968"/>
            <a:ext cx="2739771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全球变化背景下地表水遥感综述。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087868" y="3327082"/>
            <a:ext cx="949681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本案实现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089392" y="3664268"/>
            <a:ext cx="3103245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有效观测频率、季节性、早晚期描述。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087868" y="4203382"/>
            <a:ext cx="949681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不能照搬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089392" y="4540568"/>
            <a:ext cx="3103245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论文区域、真实时间序列和变化结论。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089773" y="5005864"/>
            <a:ext cx="3459226" cy="24936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8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任务：比较观测覆盖和频率指标的解释限制。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17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ecology_case07_jrc_water">
  <a:themeElements>
    <a:clrScheme name="ecology_case07_jrc_water">
      <a:dk1>
        <a:srgbClr val="1E2925"/>
      </a:dk1>
      <a:lt1>
        <a:srgbClr val="F3F6F1"/>
      </a:lt1>
      <a:dk2>
        <a:srgbClr val="1F497D"/>
      </a:dk2>
      <a:lt2>
        <a:srgbClr val="F3F6F1"/>
      </a:lt2>
      <a:accent1>
        <a:srgbClr val="173B32"/>
      </a:accent1>
      <a:accent2>
        <a:srgbClr val="C5E803"/>
      </a:accent2>
      <a:accent3>
        <a:srgbClr val="4E7666"/>
      </a:accent3>
      <a:accent4>
        <a:srgbClr val="173B32"/>
      </a:accent4>
      <a:accent5>
        <a:srgbClr val="E5ECE7"/>
      </a:accent5>
      <a:accent6>
        <a:srgbClr val="52635B"/>
      </a:accent6>
      <a:hlink>
        <a:srgbClr val="C5E803"/>
      </a:hlink>
      <a:folHlink>
        <a:srgbClr val="4E7666"/>
      </a:folHlink>
    </a:clrScheme>
    <a:fontScheme name="ecology_case07_jrc_water">
      <a:majorFont>
        <a:latin typeface="Arial"/>
        <a:ea typeface="Microsoft YaHei"/>
        <a:cs typeface="Arial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Microsoft YaHei"/>
        <a:cs typeface="Arial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cology_case07_jrc_wate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ecology_case07_jrc_water">
  <a:themeElements>
    <a:clrScheme name="ecology_case07_jrc_water">
      <a:dk1>
        <a:srgbClr val="1E2925"/>
      </a:dk1>
      <a:lt1>
        <a:srgbClr val="F3F6F1"/>
      </a:lt1>
      <a:dk2>
        <a:srgbClr val="1F497D"/>
      </a:dk2>
      <a:lt2>
        <a:srgbClr val="F3F6F1"/>
      </a:lt2>
      <a:accent1>
        <a:srgbClr val="173B32"/>
      </a:accent1>
      <a:accent2>
        <a:srgbClr val="C5E803"/>
      </a:accent2>
      <a:accent3>
        <a:srgbClr val="4E7666"/>
      </a:accent3>
      <a:accent4>
        <a:srgbClr val="173B32"/>
      </a:accent4>
      <a:accent5>
        <a:srgbClr val="E5ECE7"/>
      </a:accent5>
      <a:accent6>
        <a:srgbClr val="52635B"/>
      </a:accent6>
      <a:hlink>
        <a:srgbClr val="C5E803"/>
      </a:hlink>
      <a:folHlink>
        <a:srgbClr val="4E7666"/>
      </a:folHlink>
    </a:clrScheme>
    <a:fontScheme name="ecology_case07_jrc_water">
      <a:majorFont>
        <a:latin typeface="Arial"/>
        <a:ea typeface="Microsoft YaHei"/>
        <a:cs typeface="Arial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Microsoft YaHei"/>
        <a:cs typeface="Arial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cology_case07_jrc_wate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/>
  <cp:lastModifiedBy/>
  <cp:revision>1</cp:revision>
  <dcterms:created xsi:type="dcterms:W3CDTF">2026-10-13T12:49:16Z</dcterms:created>
  <dcterms:modified xsi:type="dcterms:W3CDTF">2026-10-13T12:49:16Z</dcterms:modified>
  <cp:category/>
  <cp:contentStatus/>
</cp:coreProperties>
</file>